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7" r:id="rId2"/>
    <p:sldId id="288" r:id="rId3"/>
    <p:sldId id="271" r:id="rId4"/>
    <p:sldId id="285" r:id="rId5"/>
    <p:sldId id="286" r:id="rId6"/>
    <p:sldId id="272" r:id="rId7"/>
    <p:sldId id="275" r:id="rId8"/>
    <p:sldId id="287" r:id="rId9"/>
    <p:sldId id="256" r:id="rId10"/>
    <p:sldId id="261" r:id="rId11"/>
    <p:sldId id="264" r:id="rId12"/>
    <p:sldId id="267" r:id="rId13"/>
    <p:sldId id="266" r:id="rId14"/>
    <p:sldId id="269" r:id="rId15"/>
    <p:sldId id="273" r:id="rId16"/>
    <p:sldId id="274" r:id="rId17"/>
    <p:sldId id="276" r:id="rId18"/>
    <p:sldId id="278" r:id="rId19"/>
    <p:sldId id="279" r:id="rId20"/>
    <p:sldId id="280" r:id="rId21"/>
    <p:sldId id="282" r:id="rId22"/>
    <p:sldId id="281" r:id="rId23"/>
    <p:sldId id="289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ardo Quimi" initials="LQ" lastIdx="1" clrIdx="0">
    <p:extLst>
      <p:ext uri="{19B8F6BF-5375-455C-9EA6-DF929625EA0E}">
        <p15:presenceInfo xmlns:p15="http://schemas.microsoft.com/office/powerpoint/2012/main" userId="73d723e067f7e68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8" autoAdjust="0"/>
    <p:restoredTop sz="92578" autoAdjust="0"/>
  </p:normalViewPr>
  <p:slideViewPr>
    <p:cSldViewPr snapToGrid="0">
      <p:cViewPr varScale="1">
        <p:scale>
          <a:sx n="76" d="100"/>
          <a:sy n="76" d="100"/>
        </p:scale>
        <p:origin x="70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7ED6C-B2D8-49E1-A731-7A2D6163E0BF}" type="datetimeFigureOut">
              <a:rPr lang="it-IT" smtClean="0"/>
              <a:t>28/02/2021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75EE8-F8C9-44E9-951C-BFAEEE247E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572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1531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7892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3799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5818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8684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7345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7997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963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8961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77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4182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3129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0356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724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9919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171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8677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81C3AC-EE2F-4A5B-A074-DA8F9A5FB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D660B72-F121-43E8-BC38-8D8496D75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85C1C7-6265-40AD-A99B-8CD3A478E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065B-9A0D-462D-895E-EA27E8FA9AA2}" type="datetime1">
              <a:rPr lang="it-IT" smtClean="0"/>
              <a:t>28/02/2021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3903EC-3EA2-4CB6-BD96-58BC48E19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3CFF81-A656-4C9F-B141-C2B3834CC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94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FC4CC2-7B44-49A8-9D12-D757BD1B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98D5801-622A-44E2-9089-8A4D4B85E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7AF7DC3-2D9B-44FF-B874-809DBAED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90C3C-C14F-4943-8BFE-502F9DABD4A2}" type="datetime1">
              <a:rPr lang="it-IT" smtClean="0"/>
              <a:t>28/02/2021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C7B96B-B8A6-4AD6-9F9D-CA00BF86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8313A4-937E-4AC5-AF14-F101CDB0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79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A2E6292-901D-4B92-877B-82862BBFE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DB776EF-1551-4073-9FB3-0A6A5A2FC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557845-B3BC-47A5-A0C0-EAEBD855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16732-ADE7-4E3D-8BA0-6FEF885285F7}" type="datetime1">
              <a:rPr lang="it-IT" smtClean="0"/>
              <a:t>28/02/2021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F8E4A6-5872-4334-A026-A2A6EC27D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590EAC-A7DB-4E54-A957-923D982D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6778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04ED01-2539-44C8-8FA9-26AAFE3D7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200B72-46A7-4CBE-9A0A-A92A6A59A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04DDD4-0036-4133-95BE-80D5E6313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3311-3E6E-49A8-85FE-2C8BFA3838D2}" type="datetime1">
              <a:rPr lang="it-IT" smtClean="0"/>
              <a:t>28/02/2021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CF64F1-1436-426D-BB77-04B25274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C8F9E35-F733-4791-AA69-A2ACB7B74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61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60DA2D-068A-47A3-9282-12BB50AD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7E15AC2-0A93-4374-851E-D8C6EB28F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E6527D0-AD83-42A8-9229-4C09F17A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F412D-FADF-4B58-A3CF-90276D89B996}" type="datetime1">
              <a:rPr lang="it-IT" smtClean="0"/>
              <a:t>28/02/2021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D5FCB2A-965E-4359-8169-B5949E9D5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ED9053-8AD2-4FBA-A267-403DE461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05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0FCB84-38D9-4E54-BC83-FD82F661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EF8C26-72FF-4F49-91C8-E7C99B0E4B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9F758D2-0D6B-47C5-A728-98BD98E8D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236EBD-07AF-4248-B628-9856D5FAC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4D5E-3D0B-4781-ACCD-624937F368EF}" type="datetime1">
              <a:rPr lang="it-IT" smtClean="0"/>
              <a:t>28/02/2021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FAB8AA-31AA-4B9F-8A35-28F794950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BB5B00A-78F0-4816-9514-FAC97800D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039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890CE8-7326-4F0D-887B-76A7274C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E9A9F2-C71C-4074-BBE7-EDD9FCD85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0BDFB24-F7D9-481A-AD3E-D41ABF6D3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E99CF18-EF4C-4E1F-A28D-182F9CDF3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89D2137-7F8D-4DDF-988D-8C6B49D5A7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49CA178-1174-414B-AC63-C44A522FA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8D85B-FB9B-4991-A8BE-24E01DA9C734}" type="datetime1">
              <a:rPr lang="it-IT" smtClean="0"/>
              <a:t>28/02/2021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DF3E78A-AA02-47E1-995C-89DC37527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8CEF8DB-E18E-4139-911F-63C703575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1354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03C92A-F92F-4043-82BF-E7212CC1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EDE2E3-745A-4F7F-886E-1F7A37F06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D1C22-D7D6-4AA0-852A-3A51AFFF4E64}" type="datetime1">
              <a:rPr lang="it-IT" smtClean="0"/>
              <a:t>28/02/2021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1575AF2-2045-4A18-91C6-75C22CA9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B3ED2C8-DC86-41A1-93BE-70587197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1648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511436D-E40F-4904-B862-15097A84F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6854-9764-4286-AC84-2C7BE3D69691}" type="datetime1">
              <a:rPr lang="it-IT" smtClean="0"/>
              <a:t>28/02/2021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8CDF7A0-655D-4558-9A52-7EEC40F5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5D1155-860B-46B5-AA8C-DD6BE9C31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165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D6123F-CFED-4EAC-A2BC-64590FAF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DABCD3-34FB-441A-A84B-56A40807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2048E4-6B20-4A2E-BF5D-BF19AB834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39FEDAF-7148-4CB3-AA69-A601D1276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888FC-6B5D-491A-92F1-E841C3B1613D}" type="datetime1">
              <a:rPr lang="it-IT" smtClean="0"/>
              <a:t>28/02/2021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5E2BD88-B14C-49DC-AD3C-0DF453027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65BF68-7B9E-43BD-AEED-BFA3D502C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576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EC0CD8-E9AA-4F7B-A326-DB0CD42A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7E39FE5-6884-490F-99A4-DFAF48E178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FC62E40-658D-4457-8AAE-2A12F474C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E8B759-0419-48DF-BA7F-660CCE13D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FA51-BE90-4F3F-9028-2BC440EF8D92}" type="datetime1">
              <a:rPr lang="it-IT" smtClean="0"/>
              <a:t>28/02/2021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2FE5C8-C4C7-4391-A325-CE551A48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7875DBF-FE9D-40FB-9CC6-2A69E16A3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525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44FEC8-7C73-467E-A05B-6EC2DB14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C49EC7-9986-495C-883B-F13465C9C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DBA459-BF7E-4B63-A01A-60A6AB9BA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1CE07-D4B0-4C29-961A-604D129F80D0}" type="datetime1">
              <a:rPr lang="it-IT" smtClean="0"/>
              <a:t>28/02/2021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AB47AD-6E5C-47EE-AB21-147FCB4A8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A2A516B-A570-4A97-8721-1A314D574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086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2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66.png"/><Relationship Id="rId4" Type="http://schemas.openxmlformats.org/officeDocument/2006/relationships/image" Target="../media/image64.png"/><Relationship Id="rId9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5.png"/><Relationship Id="rId10" Type="http://schemas.openxmlformats.org/officeDocument/2006/relationships/image" Target="../media/image81.png"/><Relationship Id="rId4" Type="http://schemas.openxmlformats.org/officeDocument/2006/relationships/image" Target="../media/image74.png"/><Relationship Id="rId9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0.png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10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870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940.png"/><Relationship Id="rId7" Type="http://schemas.openxmlformats.org/officeDocument/2006/relationships/image" Target="../media/image9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010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0A7395-EB47-43D1-A121-A9506EF82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1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DF395A-740B-4E43-A4EB-E54D8E98B865}"/>
              </a:ext>
            </a:extLst>
          </p:cNvPr>
          <p:cNvSpPr txBox="1"/>
          <p:nvPr/>
        </p:nvSpPr>
        <p:spPr>
          <a:xfrm>
            <a:off x="1742872" y="1322962"/>
            <a:ext cx="870625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/>
              <a:t>Esame</a:t>
            </a:r>
            <a:r>
              <a:rPr lang="en-US" sz="5400" b="1" dirty="0"/>
              <a:t> di Nonlinear Dynamics</a:t>
            </a:r>
          </a:p>
          <a:p>
            <a:pPr algn="ctr"/>
            <a:r>
              <a:rPr lang="en-US" sz="3200" dirty="0" err="1"/>
              <a:t>Presentazione</a:t>
            </a:r>
            <a:r>
              <a:rPr lang="en-US" sz="3200" dirty="0"/>
              <a:t> del </a:t>
            </a:r>
            <a:r>
              <a:rPr lang="en-US" sz="3200" dirty="0" err="1"/>
              <a:t>progetto</a:t>
            </a:r>
            <a:endParaRPr lang="en-US" sz="3200" dirty="0"/>
          </a:p>
          <a:p>
            <a:pPr algn="ctr"/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Autori</a:t>
            </a:r>
            <a:r>
              <a:rPr lang="en-US" sz="3200" dirty="0"/>
              <a:t>: QUIMI </a:t>
            </a:r>
            <a:r>
              <a:rPr lang="en-US" sz="3200"/>
              <a:t>VILLON Leonardo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Data: 12 </a:t>
            </a:r>
            <a:r>
              <a:rPr lang="en-US" sz="3200" dirty="0" err="1"/>
              <a:t>febbraio</a:t>
            </a:r>
            <a:r>
              <a:rPr lang="en-US" sz="32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76336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mappa, testo, acqua, tavolo&#10;&#10;Descrizione generata automaticamente">
            <a:extLst>
              <a:ext uri="{FF2B5EF4-FFF2-40B4-BE49-F238E27FC236}">
                <a16:creationId xmlns:a16="http://schemas.microsoft.com/office/drawing/2014/main" id="{F388D1B8-B074-4554-AE04-38C11687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382591"/>
            <a:ext cx="5414284" cy="289594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0165F08-16C5-4298-A051-FC353FC5C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740" y="401187"/>
            <a:ext cx="3100690" cy="1675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4455C36-64F3-43D9-A6B1-63C0F548A556}"/>
                  </a:ext>
                </a:extLst>
              </p:cNvPr>
              <p:cNvSpPr txBox="1"/>
              <p:nvPr/>
            </p:nvSpPr>
            <p:spPr>
              <a:xfrm>
                <a:off x="628650" y="643260"/>
                <a:ext cx="787332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A questo punto si inizia l’analisi delle biforcazioni per un valore di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dirty="0"/>
                  <a:t> &gt; 0, continuando a far variare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dirty="0"/>
                  <a:t>.</a:t>
                </a:r>
              </a:p>
              <a:p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ea typeface="Cambria Math" panose="02040503050406030204" pitchFamily="18" charset="0"/>
                  </a:rPr>
                  <a:t>Ad esempio per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</m:t>
                    </m:r>
                  </m:oMath>
                </a14:m>
                <a:r>
                  <a:rPr lang="it-IT" dirty="0"/>
                  <a:t> si ottengono i seguenti risultati: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4455C36-64F3-43D9-A6B1-63C0F548A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643260"/>
                <a:ext cx="7873324" cy="1200329"/>
              </a:xfrm>
              <a:prstGeom prst="rect">
                <a:avLst/>
              </a:prstGeom>
              <a:blipFill>
                <a:blip r:embed="rId4"/>
                <a:stretch>
                  <a:fillRect l="-619" t="-3061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AD8199B-1244-4AE8-BBE2-BE20D647E3A4}"/>
              </a:ext>
            </a:extLst>
          </p:cNvPr>
          <p:cNvCxnSpPr>
            <a:cxnSpLocks/>
          </p:cNvCxnSpPr>
          <p:nvPr/>
        </p:nvCxnSpPr>
        <p:spPr>
          <a:xfrm>
            <a:off x="8114489" y="1230905"/>
            <a:ext cx="100479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F9F0D51-C231-4575-861F-321ABC36C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10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2157E19-6E3F-4C0B-9E43-59B6461119C1}"/>
                  </a:ext>
                </a:extLst>
              </p:cNvPr>
              <p:cNvSpPr txBox="1"/>
              <p:nvPr/>
            </p:nvSpPr>
            <p:spPr>
              <a:xfrm>
                <a:off x="628650" y="2120158"/>
                <a:ext cx="589477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Per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it-IT" dirty="0"/>
                  <a:t> si hanno 3 punti di equilibrio:</a:t>
                </a:r>
              </a:p>
              <a:p>
                <a:r>
                  <a:rPr lang="it-IT" dirty="0"/>
                  <a:t>	- 1 nodo stabile</a:t>
                </a:r>
              </a:p>
              <a:p>
                <a:r>
                  <a:rPr lang="it-IT" dirty="0"/>
                  <a:t>	- 1 nodo sella </a:t>
                </a:r>
              </a:p>
              <a:p>
                <a:r>
                  <a:rPr lang="it-IT" dirty="0"/>
                  <a:t>	- 1 fuoco instabile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2157E19-6E3F-4C0B-9E43-59B646111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120158"/>
                <a:ext cx="5894773" cy="1200329"/>
              </a:xfrm>
              <a:prstGeom prst="rect">
                <a:avLst/>
              </a:prstGeom>
              <a:blipFill>
                <a:blip r:embed="rId5"/>
                <a:stretch>
                  <a:fillRect l="-620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A70FD3F8-1156-4811-8764-DDCC818C50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90" y="2241551"/>
            <a:ext cx="2619587" cy="144875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83C663D-662D-41A2-B115-9005112224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90" y="3690307"/>
            <a:ext cx="2619588" cy="144875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419BD3A-11ED-4748-BC63-85A865BF9A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90" y="5090156"/>
            <a:ext cx="2619588" cy="1448756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E5FAE62B-F81A-41EA-B4F0-AB783B452EA6}"/>
              </a:ext>
            </a:extLst>
          </p:cNvPr>
          <p:cNvSpPr/>
          <p:nvPr/>
        </p:nvSpPr>
        <p:spPr>
          <a:xfrm>
            <a:off x="1785890" y="5658199"/>
            <a:ext cx="195309" cy="1420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4318E19-8EB7-4BFA-BE40-62D46231F823}"/>
              </a:ext>
            </a:extLst>
          </p:cNvPr>
          <p:cNvSpPr/>
          <p:nvPr/>
        </p:nvSpPr>
        <p:spPr>
          <a:xfrm>
            <a:off x="2391795" y="5607868"/>
            <a:ext cx="195309" cy="1420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D21F82A1-D004-4AD1-875D-E1E326158B75}"/>
              </a:ext>
            </a:extLst>
          </p:cNvPr>
          <p:cNvSpPr/>
          <p:nvPr/>
        </p:nvSpPr>
        <p:spPr>
          <a:xfrm>
            <a:off x="3198054" y="5090156"/>
            <a:ext cx="195309" cy="1420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91BCB192-6B4F-4CD4-A12D-1DC2445E1E7A}"/>
              </a:ext>
            </a:extLst>
          </p:cNvPr>
          <p:cNvCxnSpPr>
            <a:cxnSpLocks/>
            <a:endCxn id="14" idx="1"/>
          </p:cNvCxnSpPr>
          <p:nvPr/>
        </p:nvCxnSpPr>
        <p:spPr>
          <a:xfrm flipH="1">
            <a:off x="1814492" y="2324911"/>
            <a:ext cx="4807198" cy="3354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18929140-A117-46E6-B40B-4782F661EECC}"/>
              </a:ext>
            </a:extLst>
          </p:cNvPr>
          <p:cNvCxnSpPr>
            <a:cxnSpLocks/>
          </p:cNvCxnSpPr>
          <p:nvPr/>
        </p:nvCxnSpPr>
        <p:spPr>
          <a:xfrm flipH="1">
            <a:off x="2529422" y="3965555"/>
            <a:ext cx="4092267" cy="1713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E7394E7-ED68-4AAA-86EC-189C41899C8C}"/>
              </a:ext>
            </a:extLst>
          </p:cNvPr>
          <p:cNvCxnSpPr/>
          <p:nvPr/>
        </p:nvCxnSpPr>
        <p:spPr>
          <a:xfrm flipH="1" flipV="1">
            <a:off x="3463047" y="5139063"/>
            <a:ext cx="3046688" cy="52942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396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29DC8C8-1374-455A-8559-94B1FD8230D7}"/>
                  </a:ext>
                </a:extLst>
              </p:cNvPr>
              <p:cNvSpPr txBox="1"/>
              <p:nvPr/>
            </p:nvSpPr>
            <p:spPr>
              <a:xfrm>
                <a:off x="588400" y="695195"/>
                <a:ext cx="103260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Aumentando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dirty="0"/>
                  <a:t> il nodo stabile e il nodo sella si avvicinano sempre di più fino a quando per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≈39</m:t>
                    </m:r>
                  </m:oMath>
                </a14:m>
                <a:r>
                  <a:rPr lang="it-IT" dirty="0"/>
                  <a:t> si ha che questi due scompaiono (biforcazione </a:t>
                </a:r>
                <a:r>
                  <a:rPr lang="it-IT" dirty="0" err="1"/>
                  <a:t>fold</a:t>
                </a:r>
                <a:r>
                  <a:rPr lang="it-IT" dirty="0"/>
                  <a:t>) e, come ci si aspettava visto che si interseca la curva di </a:t>
                </a:r>
                <a:r>
                  <a:rPr lang="it-IT" dirty="0" err="1"/>
                  <a:t>Hopf</a:t>
                </a:r>
                <a:r>
                  <a:rPr lang="it-IT" dirty="0"/>
                  <a:t>, si crea un ciclo limite stabile.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29DC8C8-1374-455A-8559-94B1FD823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00" y="695195"/>
                <a:ext cx="10326034" cy="923330"/>
              </a:xfrm>
              <a:prstGeom prst="rect">
                <a:avLst/>
              </a:prstGeom>
              <a:blipFill>
                <a:blip r:embed="rId2"/>
                <a:stretch>
                  <a:fillRect l="-532" t="-3289" r="-53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0C29A87-4DDE-48E5-8499-FDCACA9F2111}"/>
                  </a:ext>
                </a:extLst>
              </p:cNvPr>
              <p:cNvSpPr txBox="1"/>
              <p:nvPr/>
            </p:nvSpPr>
            <p:spPr>
              <a:xfrm>
                <a:off x="2764599" y="1791148"/>
                <a:ext cx="94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=38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0C29A87-4DDE-48E5-8499-FDCACA9F2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599" y="1791148"/>
                <a:ext cx="9402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FB3E48F-29ED-4E4C-9266-7BEB34965FD8}"/>
                  </a:ext>
                </a:extLst>
              </p:cNvPr>
              <p:cNvSpPr txBox="1"/>
              <p:nvPr/>
            </p:nvSpPr>
            <p:spPr>
              <a:xfrm>
                <a:off x="7670343" y="1763504"/>
                <a:ext cx="94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FB3E48F-29ED-4E4C-9266-7BEB34965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343" y="1763504"/>
                <a:ext cx="94025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489035E-0EBF-4C0E-873C-361B33A74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11</a:t>
            </a:fld>
            <a:endParaRPr lang="it-IT"/>
          </a:p>
        </p:txBody>
      </p:sp>
      <p:pic>
        <p:nvPicPr>
          <p:cNvPr id="6" name="Immagine 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B138917-6C9F-44EC-999B-D5B8A41499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20" y="2217182"/>
            <a:ext cx="4583813" cy="3809685"/>
          </a:xfrm>
          <a:prstGeom prst="rect">
            <a:avLst/>
          </a:prstGeom>
        </p:spPr>
      </p:pic>
      <p:pic>
        <p:nvPicPr>
          <p:cNvPr id="11" name="Immagine 10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7C81B601-15E0-4C02-AF2A-BF882D6466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564" y="2217182"/>
            <a:ext cx="4583813" cy="38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74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939D222-2352-4E81-9085-5A4EFDE87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93" y="1876252"/>
            <a:ext cx="4603497" cy="37463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804A707-693A-49E7-9158-36594A22A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581" y="1876252"/>
            <a:ext cx="4603497" cy="3746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4B8E6D8-D266-49C6-9C36-375430E13FEE}"/>
                  </a:ext>
                </a:extLst>
              </p:cNvPr>
              <p:cNvSpPr txBox="1"/>
              <p:nvPr/>
            </p:nvSpPr>
            <p:spPr>
              <a:xfrm>
                <a:off x="2976099" y="1439005"/>
                <a:ext cx="94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4B8E6D8-D266-49C6-9C36-375430E13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099" y="1439005"/>
                <a:ext cx="9402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E7A63CC-B5CA-4DCB-BED1-A758AFD73DAB}"/>
                  </a:ext>
                </a:extLst>
              </p:cNvPr>
              <p:cNvSpPr txBox="1"/>
              <p:nvPr/>
            </p:nvSpPr>
            <p:spPr>
              <a:xfrm>
                <a:off x="7992200" y="1429664"/>
                <a:ext cx="94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E7A63CC-B5CA-4DCB-BED1-A758AFD73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200" y="1429664"/>
                <a:ext cx="9402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33CEE47-781F-4617-B4B9-BEB2F3725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12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6274729-DFF3-4D66-8D3D-37E7252FFE64}"/>
                  </a:ext>
                </a:extLst>
              </p:cNvPr>
              <p:cNvSpPr txBox="1"/>
              <p:nvPr/>
            </p:nvSpPr>
            <p:spPr>
              <a:xfrm>
                <a:off x="547883" y="722046"/>
                <a:ext cx="102161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per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90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&lt;92</m:t>
                    </m:r>
                  </m:oMath>
                </a14:m>
                <a:r>
                  <a:rPr lang="it-IT" dirty="0"/>
                  <a:t>, avvicinandosi quindi all’altra curva di </a:t>
                </a:r>
                <a:r>
                  <a:rPr lang="it-IT" dirty="0" err="1"/>
                  <a:t>Hopf</a:t>
                </a:r>
                <a:r>
                  <a:rPr lang="it-IT" dirty="0"/>
                  <a:t> (sempre con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</m:t>
                    </m:r>
                  </m:oMath>
                </a14:m>
                <a:r>
                  <a:rPr lang="it-IT" dirty="0"/>
                  <a:t>) si ha un ciclo limite stabile: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6274729-DFF3-4D66-8D3D-37E7252FF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3" y="722046"/>
                <a:ext cx="10216195" cy="646331"/>
              </a:xfrm>
              <a:prstGeom prst="rect">
                <a:avLst/>
              </a:prstGeom>
              <a:blipFill>
                <a:blip r:embed="rId6"/>
                <a:stretch>
                  <a:fillRect l="-41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515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34612D4-807F-4727-9D3F-D0324208E5B1}"/>
                  </a:ext>
                </a:extLst>
              </p:cNvPr>
              <p:cNvSpPr txBox="1"/>
              <p:nvPr/>
            </p:nvSpPr>
            <p:spPr>
              <a:xfrm>
                <a:off x="847726" y="542939"/>
                <a:ext cx="102709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con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≤99</m:t>
                    </m:r>
                  </m:oMath>
                </a14:m>
                <a:r>
                  <a:rPr lang="it-IT" dirty="0"/>
                  <a:t> si ha un ciclo stabile e uno instabile, come si può verificare usando due differenti condizioni iniziali </a:t>
                </a:r>
                <a:r>
                  <a:rPr lang="it-IT" b="1" dirty="0"/>
                  <a:t>X</a:t>
                </a:r>
                <a:r>
                  <a:rPr lang="it-IT" baseline="-25000" dirty="0"/>
                  <a:t>0</a:t>
                </a:r>
                <a:r>
                  <a:rPr lang="it-IT" dirty="0"/>
                  <a:t> = [-30 0.2] e </a:t>
                </a:r>
                <a:r>
                  <a:rPr lang="it-IT" b="1" dirty="0"/>
                  <a:t>X</a:t>
                </a:r>
                <a:r>
                  <a:rPr lang="it-IT" baseline="-25000" dirty="0"/>
                  <a:t>0 </a:t>
                </a:r>
                <a:r>
                  <a:rPr lang="it-IT" dirty="0"/>
                  <a:t>=[10 0.4]: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34612D4-807F-4727-9D3F-D0324208E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6" y="542939"/>
                <a:ext cx="10270990" cy="646331"/>
              </a:xfrm>
              <a:prstGeom prst="rect">
                <a:avLst/>
              </a:prstGeom>
              <a:blipFill>
                <a:blip r:embed="rId2"/>
                <a:stretch>
                  <a:fillRect l="-35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1FFB723-9E5C-46E1-9B33-1E2FF3444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81" y="1586485"/>
            <a:ext cx="3429172" cy="2790667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65FC48C-9F4A-4461-9CC0-72944D971229}"/>
              </a:ext>
            </a:extLst>
          </p:cNvPr>
          <p:cNvSpPr/>
          <p:nvPr/>
        </p:nvSpPr>
        <p:spPr>
          <a:xfrm>
            <a:off x="2644158" y="1870773"/>
            <a:ext cx="428625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19B8338-207A-4764-A99C-45854F56C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11" y="4449970"/>
            <a:ext cx="2440980" cy="2007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1102CC2-15C6-40F8-9F6B-FB355D3292C2}"/>
                  </a:ext>
                </a:extLst>
              </p:cNvPr>
              <p:cNvSpPr txBox="1"/>
              <p:nvPr/>
            </p:nvSpPr>
            <p:spPr>
              <a:xfrm>
                <a:off x="2477138" y="1218526"/>
                <a:ext cx="94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=94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1102CC2-15C6-40F8-9F6B-FB355D329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138" y="1218526"/>
                <a:ext cx="9402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62D9A546-FA34-468D-A118-476310C51B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926" y="1581546"/>
            <a:ext cx="3429172" cy="2790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8F049F3-2725-4907-AE54-B83F0B026C96}"/>
                  </a:ext>
                </a:extLst>
              </p:cNvPr>
              <p:cNvSpPr txBox="1"/>
              <p:nvPr/>
            </p:nvSpPr>
            <p:spPr>
              <a:xfrm>
                <a:off x="6096000" y="1142659"/>
                <a:ext cx="94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=99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8F049F3-2725-4907-AE54-B83F0B026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42659"/>
                <a:ext cx="9402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AAEF2992-9272-4914-9318-4482C81B91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30" y="1836822"/>
            <a:ext cx="2173489" cy="1794493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62465576-82AF-4F62-A20C-111F6A8C9200}"/>
              </a:ext>
            </a:extLst>
          </p:cNvPr>
          <p:cNvSpPr/>
          <p:nvPr/>
        </p:nvSpPr>
        <p:spPr>
          <a:xfrm>
            <a:off x="6526234" y="1887939"/>
            <a:ext cx="352425" cy="223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4879D939-F729-4408-A4F4-352F061B0CAA}"/>
              </a:ext>
            </a:extLst>
          </p:cNvPr>
          <p:cNvCxnSpPr/>
          <p:nvPr/>
        </p:nvCxnSpPr>
        <p:spPr>
          <a:xfrm>
            <a:off x="6702446" y="2031811"/>
            <a:ext cx="2583761" cy="1513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4EA10A3-CFB4-4A71-9352-C02B6C751B25}"/>
              </a:ext>
            </a:extLst>
          </p:cNvPr>
          <p:cNvCxnSpPr/>
          <p:nvPr/>
        </p:nvCxnSpPr>
        <p:spPr>
          <a:xfrm flipH="1">
            <a:off x="2589494" y="2056130"/>
            <a:ext cx="295275" cy="271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e 19">
            <a:extLst>
              <a:ext uri="{FF2B5EF4-FFF2-40B4-BE49-F238E27FC236}">
                <a16:creationId xmlns:a16="http://schemas.microsoft.com/office/drawing/2014/main" id="{C7E38F87-47C6-4FBA-9551-E6CE0212A582}"/>
              </a:ext>
            </a:extLst>
          </p:cNvPr>
          <p:cNvSpPr/>
          <p:nvPr/>
        </p:nvSpPr>
        <p:spPr>
          <a:xfrm rot="21222611">
            <a:off x="9203036" y="2112557"/>
            <a:ext cx="985984" cy="5389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6AA09182-ED54-4331-9829-F76BC6CC3E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659" y="4567202"/>
            <a:ext cx="3429173" cy="1855111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AED94CA-CFF3-431E-B83F-C8DC3E72C1D1}"/>
              </a:ext>
            </a:extLst>
          </p:cNvPr>
          <p:cNvSpPr txBox="1"/>
          <p:nvPr/>
        </p:nvSpPr>
        <p:spPr>
          <a:xfrm>
            <a:off x="4504946" y="4567202"/>
            <a:ext cx="2440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Anche qui si ritrova la seguente situazione: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BEA880E-6518-4486-9D9D-034D7FFD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6818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DDC82C0-079E-4C10-9BC6-8080B6BB25D8}"/>
                  </a:ext>
                </a:extLst>
              </p:cNvPr>
              <p:cNvSpPr txBox="1"/>
              <p:nvPr/>
            </p:nvSpPr>
            <p:spPr>
              <a:xfrm>
                <a:off x="847725" y="653498"/>
                <a:ext cx="11344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Con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&gt;99</m:t>
                    </m:r>
                  </m:oMath>
                </a14:m>
                <a:r>
                  <a:rPr lang="it-IT" dirty="0"/>
                  <a:t> riamane solo il nodo stabile in </a:t>
                </a:r>
                <a:r>
                  <a:rPr lang="it-IT" b="1" dirty="0"/>
                  <a:t>X</a:t>
                </a:r>
                <a:r>
                  <a:rPr lang="it-IT" dirty="0"/>
                  <a:t> = [9,6397 0,4047] infatti tutte le traiettorie finiscono qui.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DDC82C0-079E-4C10-9BC6-8080B6BB2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5" y="653498"/>
                <a:ext cx="11344275" cy="369332"/>
              </a:xfrm>
              <a:prstGeom prst="rect">
                <a:avLst/>
              </a:prstGeom>
              <a:blipFill>
                <a:blip r:embed="rId2"/>
                <a:stretch>
                  <a:fillRect l="-4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E0353126-4400-43ED-90C1-0B03F963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64" y="1382714"/>
            <a:ext cx="2808971" cy="228594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CEEC53E-3065-4A6A-9C73-C7DC6A54D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387" y="1382714"/>
            <a:ext cx="2808971" cy="228594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B354C23-8680-499A-A5E0-5A00A462D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310" y="1382364"/>
            <a:ext cx="2808970" cy="2285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FF6491A-F945-4B67-94D4-5B1BB4E3D569}"/>
                  </a:ext>
                </a:extLst>
              </p:cNvPr>
              <p:cNvSpPr txBox="1"/>
              <p:nvPr/>
            </p:nvSpPr>
            <p:spPr>
              <a:xfrm>
                <a:off x="2146700" y="1004696"/>
                <a:ext cx="1068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FF6491A-F945-4B67-94D4-5B1BB4E3D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700" y="1004696"/>
                <a:ext cx="10684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7F45C78-42B4-4097-8F71-0903BD6C86AF}"/>
                  </a:ext>
                </a:extLst>
              </p:cNvPr>
              <p:cNvSpPr txBox="1"/>
              <p:nvPr/>
            </p:nvSpPr>
            <p:spPr>
              <a:xfrm>
                <a:off x="5356963" y="969323"/>
                <a:ext cx="1068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7F45C78-42B4-4097-8F71-0903BD6C8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963" y="969323"/>
                <a:ext cx="106849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E0FA88A-9AA2-4D6D-B368-294E26DEA326}"/>
                  </a:ext>
                </a:extLst>
              </p:cNvPr>
              <p:cNvSpPr txBox="1"/>
              <p:nvPr/>
            </p:nvSpPr>
            <p:spPr>
              <a:xfrm>
                <a:off x="8774481" y="935380"/>
                <a:ext cx="1068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=130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E0FA88A-9AA2-4D6D-B368-294E26DEA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481" y="935380"/>
                <a:ext cx="106849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5CE540C3-D519-486D-A47F-CB8EB031102D}"/>
                  </a:ext>
                </a:extLst>
              </p:cNvPr>
              <p:cNvSpPr txBox="1"/>
              <p:nvPr/>
            </p:nvSpPr>
            <p:spPr>
              <a:xfrm>
                <a:off x="938923" y="5710019"/>
                <a:ext cx="96523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Si può notare che aumentando il parametro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dirty="0"/>
                  <a:t> diminuisce il tempo di assestamento per arrivare alla convergenza, ma con un </a:t>
                </a:r>
                <a:r>
                  <a:rPr lang="it-IT" dirty="0" err="1"/>
                  <a:t>overshoot</a:t>
                </a:r>
                <a:r>
                  <a:rPr lang="it-IT" dirty="0"/>
                  <a:t> molto alto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5CE540C3-D519-486D-A47F-CB8EB0311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23" y="5710019"/>
                <a:ext cx="9652358" cy="646331"/>
              </a:xfrm>
              <a:prstGeom prst="rect">
                <a:avLst/>
              </a:prstGeom>
              <a:blipFill>
                <a:blip r:embed="rId9"/>
                <a:stretch>
                  <a:fillRect l="-50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C6D6A89B-B460-4F23-8AD7-3F9606081C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99" y="3951321"/>
            <a:ext cx="2863268" cy="162572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DBC294B-E3A2-4C33-B526-BEC2B11BFB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75" y="3951320"/>
            <a:ext cx="2863270" cy="1625727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8622355-0006-4CB4-B55C-E4D6794853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967" y="3951320"/>
            <a:ext cx="2863270" cy="1625727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F5C6C6-D42F-40D8-8422-0C332B73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9530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A6ACE20-C94A-4168-ADEB-E4A995940388}"/>
                  </a:ext>
                </a:extLst>
              </p:cNvPr>
              <p:cNvSpPr txBox="1"/>
              <p:nvPr/>
            </p:nvSpPr>
            <p:spPr>
              <a:xfrm>
                <a:off x="468549" y="400071"/>
                <a:ext cx="112549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Fissando </a:t>
                </a:r>
                <a:r>
                  <a:rPr lang="el-GR" dirty="0"/>
                  <a:t>α</a:t>
                </a:r>
                <a:r>
                  <a:rPr lang="it-IT" dirty="0"/>
                  <a:t> = 30 e facendo variare nell’intervallo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[16,25]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A6ACE20-C94A-4168-ADEB-E4A995940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49" y="400071"/>
                <a:ext cx="11254902" cy="369332"/>
              </a:xfrm>
              <a:prstGeom prst="rect">
                <a:avLst/>
              </a:prstGeom>
              <a:blipFill>
                <a:blip r:embed="rId3"/>
                <a:stretch>
                  <a:fillRect l="-48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B2C61B0A-234F-4199-BF1E-B6DB66EEE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01" y="999938"/>
            <a:ext cx="9839318" cy="5264674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0B0F851B-22AC-41D6-815A-BCFD89F5D8C9}"/>
              </a:ext>
            </a:extLst>
          </p:cNvPr>
          <p:cNvCxnSpPr/>
          <p:nvPr/>
        </p:nvCxnSpPr>
        <p:spPr>
          <a:xfrm flipV="1">
            <a:off x="2062264" y="2247089"/>
            <a:ext cx="0" cy="1181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012B1F-34F0-492C-BCAA-4D67D74C6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188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mappa, testo, tavolo, diverso&#10;&#10;Descrizione generata automaticamente">
            <a:extLst>
              <a:ext uri="{FF2B5EF4-FFF2-40B4-BE49-F238E27FC236}">
                <a16:creationId xmlns:a16="http://schemas.microsoft.com/office/drawing/2014/main" id="{AAA104FB-372C-47CC-9684-A9A6186F6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4" y="957170"/>
            <a:ext cx="4322147" cy="2330920"/>
          </a:xfrm>
          <a:prstGeom prst="rect">
            <a:avLst/>
          </a:prstGeom>
        </p:spPr>
      </p:pic>
      <p:pic>
        <p:nvPicPr>
          <p:cNvPr id="5" name="Immagine 4" descr="Immagine che contiene mappa, diverso, gruppo, tavolo&#10;&#10;Descrizione generata automaticamente">
            <a:extLst>
              <a:ext uri="{FF2B5EF4-FFF2-40B4-BE49-F238E27FC236}">
                <a16:creationId xmlns:a16="http://schemas.microsoft.com/office/drawing/2014/main" id="{5246D04A-1DCC-4E16-978B-10AE9FBC6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51" y="957170"/>
            <a:ext cx="4322147" cy="2330920"/>
          </a:xfrm>
          <a:prstGeom prst="rect">
            <a:avLst/>
          </a:prstGeom>
        </p:spPr>
      </p:pic>
      <p:pic>
        <p:nvPicPr>
          <p:cNvPr id="7" name="Immagine 6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0420D6C9-15B5-4599-A49B-7B295F092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66" y="3939242"/>
            <a:ext cx="4347585" cy="2344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E0DDED7-5586-4F4B-8214-F5E64BB698D6}"/>
                  </a:ext>
                </a:extLst>
              </p:cNvPr>
              <p:cNvSpPr txBox="1"/>
              <p:nvPr/>
            </p:nvSpPr>
            <p:spPr>
              <a:xfrm>
                <a:off x="2666911" y="479024"/>
                <a:ext cx="10311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E0DDED7-5586-4F4B-8214-F5E64BB69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11" y="479024"/>
                <a:ext cx="103113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70D5AA5-315E-41AB-8374-68F28F5BA300}"/>
                  </a:ext>
                </a:extLst>
              </p:cNvPr>
              <p:cNvSpPr txBox="1"/>
              <p:nvPr/>
            </p:nvSpPr>
            <p:spPr>
              <a:xfrm>
                <a:off x="8271828" y="587838"/>
                <a:ext cx="10311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=17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70D5AA5-315E-41AB-8374-68F28F5BA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828" y="587838"/>
                <a:ext cx="103113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551B815-0752-4824-AB83-D070A61939A8}"/>
                  </a:ext>
                </a:extLst>
              </p:cNvPr>
              <p:cNvSpPr txBox="1"/>
              <p:nvPr/>
            </p:nvSpPr>
            <p:spPr>
              <a:xfrm>
                <a:off x="1021404" y="3473382"/>
                <a:ext cx="6014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Per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r>
                  <a:rPr lang="it-IT" dirty="0"/>
                  <a:t> biforcazione </a:t>
                </a:r>
                <a:r>
                  <a:rPr lang="it-IT" dirty="0" err="1"/>
                  <a:t>Hopf</a:t>
                </a:r>
                <a:r>
                  <a:rPr lang="it-IT" dirty="0"/>
                  <a:t> subcritica (nasce ciclo instabile)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551B815-0752-4824-AB83-D070A6193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04" y="3473382"/>
                <a:ext cx="6014900" cy="369332"/>
              </a:xfrm>
              <a:prstGeom prst="rect">
                <a:avLst/>
              </a:prstGeom>
              <a:blipFill>
                <a:blip r:embed="rId8"/>
                <a:stretch>
                  <a:fillRect l="-91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5342B0E9-9CC7-4A8D-A053-DD6C420813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16" y="3946100"/>
            <a:ext cx="4322148" cy="2330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9B0C0DF-2030-4EAE-B53A-5D327F2EAD9E}"/>
                  </a:ext>
                </a:extLst>
              </p:cNvPr>
              <p:cNvSpPr txBox="1"/>
              <p:nvPr/>
            </p:nvSpPr>
            <p:spPr>
              <a:xfrm>
                <a:off x="8142279" y="3537717"/>
                <a:ext cx="1160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=18,1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9B0C0DF-2030-4EAE-B53A-5D327F2EA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279" y="3537717"/>
                <a:ext cx="116068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C0E86B0-0528-4259-BB53-961D0FBC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003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E0DDED7-5586-4F4B-8214-F5E64BB698D6}"/>
                  </a:ext>
                </a:extLst>
              </p:cNvPr>
              <p:cNvSpPr txBox="1"/>
              <p:nvPr/>
            </p:nvSpPr>
            <p:spPr>
              <a:xfrm>
                <a:off x="886046" y="557119"/>
                <a:ext cx="63124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Per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=18,3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𝑖𝑙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𝑐𝑖𝑐𝑙𝑜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𝑙𝑖𝑚𝑖𝑡𝑒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𝑎𝑣𝑣𝑖𝑐𝑖𝑛𝑎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𝑎𝑙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𝑛𝑜𝑑𝑜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𝑠𝑒𝑙𝑙𝑎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=&gt; si crea un’orbita omoclina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E0DDED7-5586-4F4B-8214-F5E64BB69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46" y="557119"/>
                <a:ext cx="6312422" cy="646331"/>
              </a:xfrm>
              <a:prstGeom prst="rect">
                <a:avLst/>
              </a:prstGeom>
              <a:blipFill>
                <a:blip r:embed="rId3"/>
                <a:stretch>
                  <a:fillRect l="-772" t="-4717" r="-86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27D3D5A3-0F6E-4321-B077-8C2D69D81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46" y="1203450"/>
            <a:ext cx="4350572" cy="23462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E383984-6820-472C-AD3D-D6E354E44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616" y="1203450"/>
            <a:ext cx="4426179" cy="2387024"/>
          </a:xfrm>
          <a:prstGeom prst="rect">
            <a:avLst/>
          </a:prstGeom>
        </p:spPr>
      </p:pic>
      <p:pic>
        <p:nvPicPr>
          <p:cNvPr id="15" name="Immagine 14" descr="Immagine che contiene mappa, testo, aquilone, volando&#10;&#10;Descrizione generata automaticamente">
            <a:extLst>
              <a:ext uri="{FF2B5EF4-FFF2-40B4-BE49-F238E27FC236}">
                <a16:creationId xmlns:a16="http://schemas.microsoft.com/office/drawing/2014/main" id="{BA28A78E-20E7-4A44-8048-6D6A83C32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46" y="4218898"/>
            <a:ext cx="4191792" cy="2260620"/>
          </a:xfrm>
          <a:prstGeom prst="rect">
            <a:avLst/>
          </a:prstGeom>
        </p:spPr>
      </p:pic>
      <p:pic>
        <p:nvPicPr>
          <p:cNvPr id="19" name="Immagine 18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46FC1E56-253E-4229-83DA-26F644BED8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10" y="4092494"/>
            <a:ext cx="4426179" cy="2387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CF72881-5CB0-40EB-BD17-E99275C6A7DC}"/>
                  </a:ext>
                </a:extLst>
              </p:cNvPr>
              <p:cNvSpPr txBox="1"/>
              <p:nvPr/>
            </p:nvSpPr>
            <p:spPr>
              <a:xfrm>
                <a:off x="886046" y="3641032"/>
                <a:ext cx="112062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Orbita omoclina si rompe e il ciclo è ormai distrutto e al all’aumentare di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it-IT" dirty="0"/>
                  <a:t> si ha che il nodo sella divide i due bacini di attrazione delle due varietà stabili</a:t>
                </a:r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CF72881-5CB0-40EB-BD17-E99275C6A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46" y="3641032"/>
                <a:ext cx="11206264" cy="646331"/>
              </a:xfrm>
              <a:prstGeom prst="rect">
                <a:avLst/>
              </a:prstGeom>
              <a:blipFill>
                <a:blip r:embed="rId8"/>
                <a:stretch>
                  <a:fillRect l="-43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4CE038A6-820E-4641-B19A-757289D70AB1}"/>
                  </a:ext>
                </a:extLst>
              </p:cNvPr>
              <p:cNvSpPr txBox="1"/>
              <p:nvPr/>
            </p:nvSpPr>
            <p:spPr>
              <a:xfrm>
                <a:off x="8187881" y="772666"/>
                <a:ext cx="1214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=18,5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4CE038A6-820E-4641-B19A-757289D70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881" y="772666"/>
                <a:ext cx="1214164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ABEFACC-1B1D-4D06-B6A3-EF53AF5B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065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509BE88-3E86-4221-B42B-CB4F1DAB0DE0}"/>
                  </a:ext>
                </a:extLst>
              </p:cNvPr>
              <p:cNvSpPr txBox="1"/>
              <p:nvPr/>
            </p:nvSpPr>
            <p:spPr>
              <a:xfrm>
                <a:off x="641666" y="784045"/>
                <a:ext cx="11284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A questo punto si va ad indagare un’altra regione: si fissa </a:t>
                </a:r>
                <a:r>
                  <a:rPr lang="el-GR" dirty="0"/>
                  <a:t>β</a:t>
                </a:r>
                <a:r>
                  <a:rPr lang="it-IT" dirty="0"/>
                  <a:t> = 5 e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varia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∈[40, 50]</m:t>
                    </m:r>
                  </m:oMath>
                </a14:m>
                <a:r>
                  <a:rPr lang="it-IT" dirty="0"/>
                  <a:t>: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509BE88-3E86-4221-B42B-CB4F1DAB0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66" y="784045"/>
                <a:ext cx="11284299" cy="369332"/>
              </a:xfrm>
              <a:prstGeom prst="rect">
                <a:avLst/>
              </a:prstGeom>
              <a:blipFill>
                <a:blip r:embed="rId3"/>
                <a:stretch>
                  <a:fillRect l="-43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0F97110-704E-4683-81DD-C71B5C3B5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98" y="1478441"/>
            <a:ext cx="4522858" cy="3901117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C942E55-5427-4234-8A43-E73F2939F2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804" y="1478441"/>
            <a:ext cx="4541144" cy="3858449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9E1EC26D-A463-48D6-AAC4-4DC94080D8A2}"/>
              </a:ext>
            </a:extLst>
          </p:cNvPr>
          <p:cNvSpPr/>
          <p:nvPr/>
        </p:nvSpPr>
        <p:spPr>
          <a:xfrm>
            <a:off x="1890266" y="3748035"/>
            <a:ext cx="643095" cy="5124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296319B-A077-4EED-8310-F6601AF95DD8}"/>
              </a:ext>
            </a:extLst>
          </p:cNvPr>
          <p:cNvSpPr/>
          <p:nvPr/>
        </p:nvSpPr>
        <p:spPr>
          <a:xfrm>
            <a:off x="6126804" y="1468550"/>
            <a:ext cx="4541144" cy="38584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E19B5264-C8EA-445B-B878-8E6356864A3F}"/>
              </a:ext>
            </a:extLst>
          </p:cNvPr>
          <p:cNvCxnSpPr/>
          <p:nvPr/>
        </p:nvCxnSpPr>
        <p:spPr>
          <a:xfrm flipV="1">
            <a:off x="2533361" y="2883877"/>
            <a:ext cx="4597505" cy="112541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A5C2B8B-4628-4DDA-9A23-8D7734A9FE27}"/>
              </a:ext>
            </a:extLst>
          </p:cNvPr>
          <p:cNvCxnSpPr/>
          <p:nvPr/>
        </p:nvCxnSpPr>
        <p:spPr>
          <a:xfrm>
            <a:off x="8902840" y="3185327"/>
            <a:ext cx="78544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056049-74A9-4C17-A951-AEE70BD9A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9209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verso, tavolo, acqua, largo&#10;&#10;Descrizione generata automaticamente">
            <a:extLst>
              <a:ext uri="{FF2B5EF4-FFF2-40B4-BE49-F238E27FC236}">
                <a16:creationId xmlns:a16="http://schemas.microsoft.com/office/drawing/2014/main" id="{BD37126C-AA81-45A9-A2F6-DDE9FCFF0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1" y="858460"/>
            <a:ext cx="4554149" cy="2440893"/>
          </a:xfrm>
          <a:prstGeom prst="rect">
            <a:avLst/>
          </a:prstGeom>
        </p:spPr>
      </p:pic>
      <p:pic>
        <p:nvPicPr>
          <p:cNvPr id="5" name="Immagine 4" descr="Immagine che contiene diverso, tavolo, fotografia, vario&#10;&#10;Descrizione generata automaticamente">
            <a:extLst>
              <a:ext uri="{FF2B5EF4-FFF2-40B4-BE49-F238E27FC236}">
                <a16:creationId xmlns:a16="http://schemas.microsoft.com/office/drawing/2014/main" id="{E714AD64-49D5-4444-9B27-DA4AB400E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59654"/>
            <a:ext cx="4554148" cy="2440892"/>
          </a:xfrm>
          <a:prstGeom prst="rect">
            <a:avLst/>
          </a:prstGeom>
        </p:spPr>
      </p:pic>
      <p:pic>
        <p:nvPicPr>
          <p:cNvPr id="7" name="Immagine 6" descr="Immagine che contiene mappa, tavolo, diverso, fotografia&#10;&#10;Descrizione generata automaticamente">
            <a:extLst>
              <a:ext uri="{FF2B5EF4-FFF2-40B4-BE49-F238E27FC236}">
                <a16:creationId xmlns:a16="http://schemas.microsoft.com/office/drawing/2014/main" id="{17127F30-34C8-4E1D-8CE2-9F3DDD4F3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95" y="3868042"/>
            <a:ext cx="4554148" cy="2440893"/>
          </a:xfrm>
          <a:prstGeom prst="rect">
            <a:avLst/>
          </a:prstGeom>
        </p:spPr>
      </p:pic>
      <p:pic>
        <p:nvPicPr>
          <p:cNvPr id="9" name="Immagine 8" descr="Immagine che contiene mappa, tavolo, diverso, bianco&#10;&#10;Descrizione generata automaticamente">
            <a:extLst>
              <a:ext uri="{FF2B5EF4-FFF2-40B4-BE49-F238E27FC236}">
                <a16:creationId xmlns:a16="http://schemas.microsoft.com/office/drawing/2014/main" id="{16B3A512-F410-4801-85DA-EB158A08C5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8042"/>
            <a:ext cx="4554148" cy="244089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F611606-3CCE-4155-82BD-4F9D8587EA99}"/>
              </a:ext>
            </a:extLst>
          </p:cNvPr>
          <p:cNvSpPr txBox="1"/>
          <p:nvPr/>
        </p:nvSpPr>
        <p:spPr>
          <a:xfrm>
            <a:off x="2666978" y="41941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</a:t>
            </a:r>
            <a:r>
              <a:rPr lang="it-IT" dirty="0"/>
              <a:t> = 40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EC066D-0EFE-40BA-B633-D6F130BBCBAD}"/>
              </a:ext>
            </a:extLst>
          </p:cNvPr>
          <p:cNvSpPr txBox="1"/>
          <p:nvPr/>
        </p:nvSpPr>
        <p:spPr>
          <a:xfrm>
            <a:off x="7907215" y="391240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</a:t>
            </a:r>
            <a:r>
              <a:rPr lang="it-IT" dirty="0"/>
              <a:t> = 41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D4C3C07-B1A3-4578-8F5F-3F9348FB4F37}"/>
              </a:ext>
            </a:extLst>
          </p:cNvPr>
          <p:cNvSpPr txBox="1"/>
          <p:nvPr/>
        </p:nvSpPr>
        <p:spPr>
          <a:xfrm>
            <a:off x="2555070" y="3442805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</a:t>
            </a:r>
            <a:r>
              <a:rPr lang="it-IT" dirty="0"/>
              <a:t> = 42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0F0A398-6945-4F5C-89DE-203C24C467A7}"/>
              </a:ext>
            </a:extLst>
          </p:cNvPr>
          <p:cNvSpPr txBox="1"/>
          <p:nvPr/>
        </p:nvSpPr>
        <p:spPr>
          <a:xfrm>
            <a:off x="7938274" y="3429000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</a:t>
            </a:r>
            <a:r>
              <a:rPr lang="it-IT" dirty="0"/>
              <a:t> = 43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B6C518A-1636-463C-A704-F211B368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79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F9D5D87-86ED-4A5D-8BE9-237CA1A362A0}"/>
                  </a:ext>
                </a:extLst>
              </p:cNvPr>
              <p:cNvSpPr txBox="1"/>
              <p:nvPr/>
            </p:nvSpPr>
            <p:spPr>
              <a:xfrm>
                <a:off x="-511054" y="778777"/>
                <a:ext cx="8754894" cy="1535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d>
                                      <m:d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+60</m:t>
                                        </m:r>
                                      </m:e>
                                    </m:d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∞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−120</m:t>
                                        </m:r>
                                      </m:e>
                                    </m:d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d>
                                      <m:d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+80</m:t>
                                        </m:r>
                                      </m:e>
                                    </m:d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den>
                                </m:f>
                                <m:func>
                                  <m:func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b="0" i="0" smtClean="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num>
                                          <m:den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34,8</m:t>
                                            </m:r>
                                          </m:den>
                                        </m:f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it-IT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tanh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it-IT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it-IT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it-IT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  <m:r>
                                                          <a:rPr lang="it-IT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it-IT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𝛽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it-IT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17,4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num>
                                          <m:den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)                   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F9D5D87-86ED-4A5D-8BE9-237CA1A36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1054" y="778777"/>
                <a:ext cx="8754894" cy="1535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1C95E1C-A431-4E7A-82BE-6BFA5EE4798B}"/>
                  </a:ext>
                </a:extLst>
              </p:cNvPr>
              <p:cNvSpPr txBox="1"/>
              <p:nvPr/>
            </p:nvSpPr>
            <p:spPr>
              <a:xfrm>
                <a:off x="8111599" y="1566402"/>
                <a:ext cx="3458817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+1,2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18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1C95E1C-A431-4E7A-82BE-6BFA5EE47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599" y="1566402"/>
                <a:ext cx="3458817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F52696C-022A-475E-B536-46B2592FBBBB}"/>
                  </a:ext>
                </a:extLst>
              </p:cNvPr>
              <p:cNvSpPr txBox="1"/>
              <p:nvPr/>
            </p:nvSpPr>
            <p:spPr>
              <a:xfrm>
                <a:off x="498225" y="2409858"/>
                <a:ext cx="110721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Per determinare i punti di equilibrio/cicli limite del sistema si devono determinare le intersezione tra le isocline nulle, cioè i punti in cui si ha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it-IT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([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] = [0,0])</a:t>
                </a:r>
                <a:endParaRPr lang="it-IT" b="1" dirty="0"/>
              </a:p>
              <a:p>
                <a:endParaRPr lang="it-IT" b="1" dirty="0"/>
              </a:p>
              <a:p>
                <a:r>
                  <a:rPr lang="it-IT" dirty="0"/>
                  <a:t>Per α = 0 e </a:t>
                </a:r>
                <a:r>
                  <a:rPr lang="el-GR" dirty="0"/>
                  <a:t>β</a:t>
                </a:r>
                <a:r>
                  <a:rPr lang="it-IT" dirty="0"/>
                  <a:t> = 0: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F52696C-022A-475E-B536-46B2592FB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25" y="2409858"/>
                <a:ext cx="11072191" cy="1200329"/>
              </a:xfrm>
              <a:prstGeom prst="rect">
                <a:avLst/>
              </a:prstGeom>
              <a:blipFill>
                <a:blip r:embed="rId5"/>
                <a:stretch>
                  <a:fillRect l="-496" t="-2538" r="-60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1BBAAC04-B16D-4B53-97A4-300DFF623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292" y="3610187"/>
            <a:ext cx="5369952" cy="2872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58CBFE5-A393-4C3F-82DC-E60AC794AE92}"/>
                  </a:ext>
                </a:extLst>
              </p:cNvPr>
              <p:cNvSpPr txBox="1"/>
              <p:nvPr/>
            </p:nvSpPr>
            <p:spPr>
              <a:xfrm>
                <a:off x="2693503" y="5415636"/>
                <a:ext cx="3140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58CBFE5-A393-4C3F-82DC-E60AC794A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503" y="5415636"/>
                <a:ext cx="3140765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6E54B266-9CA8-419D-824C-9EDC1EF20F29}"/>
              </a:ext>
            </a:extLst>
          </p:cNvPr>
          <p:cNvSpPr/>
          <p:nvPr/>
        </p:nvSpPr>
        <p:spPr>
          <a:xfrm>
            <a:off x="3797593" y="5839699"/>
            <a:ext cx="248479" cy="218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CC79438-4B4A-4E3C-8BF5-90ACA5606AD3}"/>
                  </a:ext>
                </a:extLst>
              </p:cNvPr>
              <p:cNvSpPr txBox="1"/>
              <p:nvPr/>
            </p:nvSpPr>
            <p:spPr>
              <a:xfrm>
                <a:off x="8325608" y="1049299"/>
                <a:ext cx="34588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(α, </a:t>
                </a:r>
                <a:r>
                  <a:rPr lang="el-GR" dirty="0"/>
                  <a:t>β</a:t>
                </a:r>
                <a:r>
                  <a:rPr lang="it-IT" dirty="0"/>
                  <a:t>)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R</a:t>
                </a:r>
                <a:r>
                  <a:rPr lang="it-IT" baseline="30000" dirty="0"/>
                  <a:t>2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CC79438-4B4A-4E3C-8BF5-90ACA560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608" y="1049299"/>
                <a:ext cx="3458817" cy="369332"/>
              </a:xfrm>
              <a:prstGeom prst="rect">
                <a:avLst/>
              </a:prstGeom>
              <a:blipFill>
                <a:blip r:embed="rId8"/>
                <a:stretch>
                  <a:fillRect l="-158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0A7395-EB47-43D1-A121-A9506EF82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2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034A9A7-B14C-4DCF-993D-06543F9A58BB}"/>
                  </a:ext>
                </a:extLst>
              </p:cNvPr>
              <p:cNvSpPr txBox="1"/>
              <p:nvPr/>
            </p:nvSpPr>
            <p:spPr>
              <a:xfrm>
                <a:off x="3398797" y="3774248"/>
                <a:ext cx="797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034A9A7-B14C-4DCF-993D-06543F9A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797" y="3774248"/>
                <a:ext cx="79759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0125F87-7DBF-45D5-9D91-1D79AC20D6CA}"/>
                  </a:ext>
                </a:extLst>
              </p:cNvPr>
              <p:cNvSpPr txBox="1"/>
              <p:nvPr/>
            </p:nvSpPr>
            <p:spPr>
              <a:xfrm>
                <a:off x="7363439" y="3706168"/>
                <a:ext cx="8009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0125F87-7DBF-45D5-9D91-1D79AC20D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39" y="3706168"/>
                <a:ext cx="800989" cy="369332"/>
              </a:xfrm>
              <a:prstGeom prst="rect">
                <a:avLst/>
              </a:prstGeom>
              <a:blipFill>
                <a:blip r:embed="rId1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189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0961803-B167-4A47-87B5-117041013266}"/>
                  </a:ext>
                </a:extLst>
              </p:cNvPr>
              <p:cNvSpPr txBox="1"/>
              <p:nvPr/>
            </p:nvSpPr>
            <p:spPr>
              <a:xfrm>
                <a:off x="130629" y="200967"/>
                <a:ext cx="9204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Per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43,8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≤43,5</m:t>
                    </m:r>
                  </m:oMath>
                </a14:m>
                <a:r>
                  <a:rPr lang="it-IT" dirty="0"/>
                  <a:t> ho la creazione di due cicli (uno stabile e uno instabile).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0961803-B167-4A47-87B5-117041013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9" y="200967"/>
                <a:ext cx="9204290" cy="369332"/>
              </a:xfrm>
              <a:prstGeom prst="rect">
                <a:avLst/>
              </a:prstGeom>
              <a:blipFill>
                <a:blip r:embed="rId3"/>
                <a:stretch>
                  <a:fillRect l="-530" t="-9836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tavolo, diverso, bianco, pensile&#10;&#10;Descrizione generata automaticamente">
            <a:extLst>
              <a:ext uri="{FF2B5EF4-FFF2-40B4-BE49-F238E27FC236}">
                <a16:creationId xmlns:a16="http://schemas.microsoft.com/office/drawing/2014/main" id="{FD2BC243-D431-4FB4-BBDE-F3CE2A819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4" y="1259187"/>
            <a:ext cx="4815932" cy="25812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CEF0C2C-7A73-4E2E-AFEF-8E059A2787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4" y="4077756"/>
            <a:ext cx="4849436" cy="257927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52251-8BA1-423D-A978-FF79BE2FBAF8}"/>
              </a:ext>
            </a:extLst>
          </p:cNvPr>
          <p:cNvSpPr txBox="1"/>
          <p:nvPr/>
        </p:nvSpPr>
        <p:spPr>
          <a:xfrm>
            <a:off x="2298007" y="771171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</a:t>
            </a:r>
            <a:r>
              <a:rPr lang="it-IT" dirty="0"/>
              <a:t> = 43,8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995A9A1-35FC-4A74-89A3-B7BF21DC7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168" y="81914"/>
            <a:ext cx="3728826" cy="21171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9C2D287-7901-4C0C-A38F-F8383B2C73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834" y="2318145"/>
            <a:ext cx="3728160" cy="21168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C4DCB5A-071A-47EA-9DF7-935A669CB7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834" y="4553998"/>
            <a:ext cx="3728160" cy="2116800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24DA1D81-D83B-489D-800B-E51B3F9A8120}"/>
              </a:ext>
            </a:extLst>
          </p:cNvPr>
          <p:cNvSpPr/>
          <p:nvPr/>
        </p:nvSpPr>
        <p:spPr>
          <a:xfrm>
            <a:off x="7885168" y="81914"/>
            <a:ext cx="3728826" cy="211717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66D7E830-1224-4712-984F-BC46744740E6}"/>
              </a:ext>
            </a:extLst>
          </p:cNvPr>
          <p:cNvSpPr/>
          <p:nvPr/>
        </p:nvSpPr>
        <p:spPr>
          <a:xfrm>
            <a:off x="1969477" y="2743501"/>
            <a:ext cx="160773" cy="16047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70C6C70B-46BA-4158-96EE-571AF7967467}"/>
              </a:ext>
            </a:extLst>
          </p:cNvPr>
          <p:cNvSpPr/>
          <p:nvPr/>
        </p:nvSpPr>
        <p:spPr>
          <a:xfrm>
            <a:off x="1969476" y="3512625"/>
            <a:ext cx="160773" cy="16047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4104195-565B-449E-B6D0-9339EBEBD27F}"/>
              </a:ext>
            </a:extLst>
          </p:cNvPr>
          <p:cNvSpPr/>
          <p:nvPr/>
        </p:nvSpPr>
        <p:spPr>
          <a:xfrm>
            <a:off x="7885168" y="2304002"/>
            <a:ext cx="3728826" cy="211717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151F1C79-DD90-410E-8E18-2D90F0CED36B}"/>
              </a:ext>
            </a:extLst>
          </p:cNvPr>
          <p:cNvSpPr/>
          <p:nvPr/>
        </p:nvSpPr>
        <p:spPr>
          <a:xfrm>
            <a:off x="7885168" y="4526090"/>
            <a:ext cx="3728826" cy="211717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D2CB1093-B1B2-4135-93AF-35C273412707}"/>
              </a:ext>
            </a:extLst>
          </p:cNvPr>
          <p:cNvSpPr/>
          <p:nvPr/>
        </p:nvSpPr>
        <p:spPr>
          <a:xfrm>
            <a:off x="4010966" y="4679909"/>
            <a:ext cx="160773" cy="16047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1F6BF58-1EB1-4433-86F2-0E56DD807153}"/>
              </a:ext>
            </a:extLst>
          </p:cNvPr>
          <p:cNvSpPr txBox="1"/>
          <p:nvPr/>
        </p:nvSpPr>
        <p:spPr>
          <a:xfrm>
            <a:off x="5513756" y="771171"/>
            <a:ext cx="2371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C.I. Fuori ciclo instabile, dentro ciclo stabile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911FC6C-BE1A-43E0-846A-A3140E67729B}"/>
              </a:ext>
            </a:extLst>
          </p:cNvPr>
          <p:cNvSpPr txBox="1"/>
          <p:nvPr/>
        </p:nvSpPr>
        <p:spPr>
          <a:xfrm>
            <a:off x="5513756" y="3053379"/>
            <a:ext cx="237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C.I. fuori ciclo stabile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5E245B3-DC57-4D63-92F2-436F53B8D04B}"/>
              </a:ext>
            </a:extLst>
          </p:cNvPr>
          <p:cNvSpPr txBox="1"/>
          <p:nvPr/>
        </p:nvSpPr>
        <p:spPr>
          <a:xfrm>
            <a:off x="5513756" y="5261513"/>
            <a:ext cx="2371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C.I. dentro ciclo instabile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EFDFB9F-AEB9-4AC9-942D-4133D4578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4426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2BF1EDC-9456-4D04-BED6-F045CC1561A9}"/>
                  </a:ext>
                </a:extLst>
              </p:cNvPr>
              <p:cNvSpPr txBox="1"/>
              <p:nvPr/>
            </p:nvSpPr>
            <p:spPr>
              <a:xfrm>
                <a:off x="130629" y="200967"/>
                <a:ext cx="9204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Per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44,3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≤44,5</m:t>
                    </m:r>
                  </m:oMath>
                </a14:m>
                <a:r>
                  <a:rPr lang="it-IT" dirty="0"/>
                  <a:t> il ciclo instabile inizia a scomparire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2BF1EDC-9456-4D04-BED6-F045CC156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9" y="200967"/>
                <a:ext cx="9204290" cy="369332"/>
              </a:xfrm>
              <a:prstGeom prst="rect">
                <a:avLst/>
              </a:prstGeom>
              <a:blipFill>
                <a:blip r:embed="rId3"/>
                <a:stretch>
                  <a:fillRect l="-530" t="-9836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7F8DBB34-2846-45D9-B839-95058AE92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4" y="1387800"/>
            <a:ext cx="3807714" cy="20408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FA8076-0EB5-4AA9-9B5E-7E5B1FB1C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24" y="1387800"/>
            <a:ext cx="3808414" cy="20412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6D0CE64-3DE3-4264-AFFC-DBF072626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34" y="1387425"/>
            <a:ext cx="3808414" cy="20412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E82FD2E-F22D-4106-89A3-4FD5954F91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3889839"/>
            <a:ext cx="3818199" cy="20412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844C00C-8BB7-4ED7-ABB8-ED638640A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24" y="3889839"/>
            <a:ext cx="3818199" cy="20412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7C6D51F-88F8-4A49-A614-C529423CFD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34" y="3889839"/>
            <a:ext cx="3818199" cy="20412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1F8B305-3C72-45B8-8048-EA57D2940B39}"/>
              </a:ext>
            </a:extLst>
          </p:cNvPr>
          <p:cNvSpPr txBox="1"/>
          <p:nvPr/>
        </p:nvSpPr>
        <p:spPr>
          <a:xfrm>
            <a:off x="5392615" y="909002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</a:t>
            </a:r>
            <a:r>
              <a:rPr lang="it-IT" dirty="0"/>
              <a:t> = 43,4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A56ED70-7847-4287-9DA9-B2682B7CCADB}"/>
              </a:ext>
            </a:extLst>
          </p:cNvPr>
          <p:cNvSpPr txBox="1"/>
          <p:nvPr/>
        </p:nvSpPr>
        <p:spPr>
          <a:xfrm>
            <a:off x="1336343" y="904326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</a:t>
            </a:r>
            <a:r>
              <a:rPr lang="it-IT" dirty="0"/>
              <a:t> = 43,3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5E02145-91A0-4E4C-9232-30BCC32E5302}"/>
              </a:ext>
            </a:extLst>
          </p:cNvPr>
          <p:cNvSpPr txBox="1"/>
          <p:nvPr/>
        </p:nvSpPr>
        <p:spPr>
          <a:xfrm>
            <a:off x="9249256" y="904326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</a:t>
            </a:r>
            <a:r>
              <a:rPr lang="it-IT" dirty="0"/>
              <a:t> = 43,5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58175E2F-EE33-4D29-BA9F-5E0202A2144C}"/>
              </a:ext>
            </a:extLst>
          </p:cNvPr>
          <p:cNvSpPr/>
          <p:nvPr/>
        </p:nvSpPr>
        <p:spPr>
          <a:xfrm rot="21159422">
            <a:off x="846740" y="4575951"/>
            <a:ext cx="2300129" cy="43833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9765E8D-2FCB-4267-8156-4F81E2C57F02}"/>
              </a:ext>
            </a:extLst>
          </p:cNvPr>
          <p:cNvSpPr/>
          <p:nvPr/>
        </p:nvSpPr>
        <p:spPr>
          <a:xfrm rot="21159422">
            <a:off x="5212940" y="4589656"/>
            <a:ext cx="1752722" cy="23599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ABAAC18-8DC6-40B9-85C1-9673A8B7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279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EDCB27F-18AE-411A-9D34-41E559E12F79}"/>
                  </a:ext>
                </a:extLst>
              </p:cNvPr>
              <p:cNvSpPr txBox="1"/>
              <p:nvPr/>
            </p:nvSpPr>
            <p:spPr>
              <a:xfrm>
                <a:off x="130629" y="200967"/>
                <a:ext cx="9204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Per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45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≤50</m:t>
                    </m:r>
                  </m:oMath>
                </a14:m>
                <a:r>
                  <a:rPr lang="it-IT" dirty="0"/>
                  <a:t> ho un ciclo stabile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EDCB27F-18AE-411A-9D34-41E559E12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9" y="200967"/>
                <a:ext cx="9204290" cy="369332"/>
              </a:xfrm>
              <a:prstGeom prst="rect">
                <a:avLst/>
              </a:prstGeom>
              <a:blipFill>
                <a:blip r:embed="rId3"/>
                <a:stretch>
                  <a:fillRect l="-530" t="-9836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 descr="Immagine che contiene aquilone, diverso, volando, gruppo&#10;&#10;Descrizione generata automaticamente">
            <a:extLst>
              <a:ext uri="{FF2B5EF4-FFF2-40B4-BE49-F238E27FC236}">
                <a16:creationId xmlns:a16="http://schemas.microsoft.com/office/drawing/2014/main" id="{3AFF28CC-7A03-43BC-97FA-41649BB1B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4" y="1387425"/>
            <a:ext cx="3808414" cy="2041200"/>
          </a:xfrm>
          <a:prstGeom prst="rect">
            <a:avLst/>
          </a:prstGeom>
        </p:spPr>
      </p:pic>
      <p:pic>
        <p:nvPicPr>
          <p:cNvPr id="12" name="Immagine 11" descr="Immagine che contiene mappa, aquilone, diverso, tavolo&#10;&#10;Descrizione generata automaticamente">
            <a:extLst>
              <a:ext uri="{FF2B5EF4-FFF2-40B4-BE49-F238E27FC236}">
                <a16:creationId xmlns:a16="http://schemas.microsoft.com/office/drawing/2014/main" id="{3DF815C2-22DA-437F-8835-8EC59116F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24" y="1387425"/>
            <a:ext cx="3808414" cy="2041200"/>
          </a:xfrm>
          <a:prstGeom prst="rect">
            <a:avLst/>
          </a:prstGeom>
        </p:spPr>
      </p:pic>
      <p:pic>
        <p:nvPicPr>
          <p:cNvPr id="13" name="Immagine 12" descr="Immagine che contiene gioco&#10;&#10;Descrizione generata automaticamente">
            <a:extLst>
              <a:ext uri="{FF2B5EF4-FFF2-40B4-BE49-F238E27FC236}">
                <a16:creationId xmlns:a16="http://schemas.microsoft.com/office/drawing/2014/main" id="{03B9A309-8F9E-426F-845D-600D63867A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33" y="1387425"/>
            <a:ext cx="3808414" cy="20412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9070D4-268B-407B-B249-1F4D3E50EED4}"/>
              </a:ext>
            </a:extLst>
          </p:cNvPr>
          <p:cNvSpPr txBox="1"/>
          <p:nvPr/>
        </p:nvSpPr>
        <p:spPr>
          <a:xfrm>
            <a:off x="1336343" y="904326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</a:t>
            </a:r>
            <a:r>
              <a:rPr lang="it-IT" dirty="0"/>
              <a:t> = 45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7E53B3C-619C-4795-B8A4-8B3D7CADCB9B}"/>
              </a:ext>
            </a:extLst>
          </p:cNvPr>
          <p:cNvSpPr txBox="1"/>
          <p:nvPr/>
        </p:nvSpPr>
        <p:spPr>
          <a:xfrm>
            <a:off x="5392615" y="909002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</a:t>
            </a:r>
            <a:r>
              <a:rPr lang="it-IT" dirty="0"/>
              <a:t> = 48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E51C306-34C4-4F19-8E67-7443CC55FD32}"/>
              </a:ext>
            </a:extLst>
          </p:cNvPr>
          <p:cNvSpPr txBox="1"/>
          <p:nvPr/>
        </p:nvSpPr>
        <p:spPr>
          <a:xfrm>
            <a:off x="9249256" y="904326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</a:t>
            </a:r>
            <a:r>
              <a:rPr lang="it-IT" dirty="0"/>
              <a:t> = 50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5A89124C-9E1C-41EE-8A52-1C4FF7DBBBB1}"/>
              </a:ext>
            </a:extLst>
          </p:cNvPr>
          <p:cNvSpPr/>
          <p:nvPr/>
        </p:nvSpPr>
        <p:spPr>
          <a:xfrm>
            <a:off x="1175570" y="2602824"/>
            <a:ext cx="160773" cy="16047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DA7D1EA-DC12-4B84-91F3-58E97726EED2}"/>
                  </a:ext>
                </a:extLst>
              </p:cNvPr>
              <p:cNvSpPr txBox="1"/>
              <p:nvPr/>
            </p:nvSpPr>
            <p:spPr>
              <a:xfrm>
                <a:off x="140414" y="3617407"/>
                <a:ext cx="117164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Presa la C.I.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−30, 0.1</m:t>
                        </m:r>
                      </m:e>
                    </m:d>
                  </m:oMath>
                </a14:m>
                <a:r>
                  <a:rPr lang="it-IT" dirty="0"/>
                  <a:t> ho il seguente andamento temporale</a:t>
                </a: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DA7D1EA-DC12-4B84-91F3-58E97726E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14" y="3617407"/>
                <a:ext cx="11716433" cy="369332"/>
              </a:xfrm>
              <a:prstGeom prst="rect">
                <a:avLst/>
              </a:prstGeom>
              <a:blipFill>
                <a:blip r:embed="rId7"/>
                <a:stretch>
                  <a:fillRect l="-416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mmagine 19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06128F27-70F2-4297-9444-0C1EF8D2E2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21" y="4320766"/>
            <a:ext cx="3595011" cy="2041200"/>
          </a:xfrm>
          <a:prstGeom prst="rect">
            <a:avLst/>
          </a:prstGeom>
        </p:spPr>
      </p:pic>
      <p:pic>
        <p:nvPicPr>
          <p:cNvPr id="22" name="Immagine 2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1491497D-2288-4AAF-8EF3-F8EE9A0F68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24" y="4320766"/>
            <a:ext cx="3595011" cy="2041200"/>
          </a:xfrm>
          <a:prstGeom prst="rect">
            <a:avLst/>
          </a:prstGeom>
        </p:spPr>
      </p:pic>
      <p:pic>
        <p:nvPicPr>
          <p:cNvPr id="24" name="Immagine 2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1C9C2A21-08F5-41B9-BE9E-180747EA4D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027" y="4320766"/>
            <a:ext cx="3595011" cy="2041200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68816719-FC97-4EAB-9B99-71B25016F0FE}"/>
              </a:ext>
            </a:extLst>
          </p:cNvPr>
          <p:cNvSpPr/>
          <p:nvPr/>
        </p:nvSpPr>
        <p:spPr>
          <a:xfrm>
            <a:off x="5094297" y="2522587"/>
            <a:ext cx="160773" cy="16047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CFB1C953-60AA-448C-BE09-857C806998E6}"/>
              </a:ext>
            </a:extLst>
          </p:cNvPr>
          <p:cNvSpPr/>
          <p:nvPr/>
        </p:nvSpPr>
        <p:spPr>
          <a:xfrm>
            <a:off x="9065948" y="2599017"/>
            <a:ext cx="160773" cy="16047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F7A5BB97-D456-44F7-A941-DD5E334DA2A5}"/>
              </a:ext>
            </a:extLst>
          </p:cNvPr>
          <p:cNvSpPr/>
          <p:nvPr/>
        </p:nvSpPr>
        <p:spPr>
          <a:xfrm>
            <a:off x="242221" y="4320766"/>
            <a:ext cx="3595011" cy="20412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150CC31E-303F-489C-8C5C-6039FF81645E}"/>
              </a:ext>
            </a:extLst>
          </p:cNvPr>
          <p:cNvSpPr/>
          <p:nvPr/>
        </p:nvSpPr>
        <p:spPr>
          <a:xfrm>
            <a:off x="4201123" y="4302355"/>
            <a:ext cx="3595011" cy="20412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0C166725-C9A7-4D30-AB90-11FDD3D0A6FA}"/>
              </a:ext>
            </a:extLst>
          </p:cNvPr>
          <p:cNvSpPr/>
          <p:nvPr/>
        </p:nvSpPr>
        <p:spPr>
          <a:xfrm>
            <a:off x="8155134" y="4302355"/>
            <a:ext cx="3595011" cy="20412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92BFD3F-FA45-4D96-90EF-B7D5B708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1145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EDCB27F-18AE-411A-9D34-41E559E12F79}"/>
              </a:ext>
            </a:extLst>
          </p:cNvPr>
          <p:cNvSpPr txBox="1"/>
          <p:nvPr/>
        </p:nvSpPr>
        <p:spPr>
          <a:xfrm>
            <a:off x="867617" y="724543"/>
            <a:ext cx="920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conclusione, sono state individuate le seguenti regioni topologicamente equivalente: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92BFD3F-FA45-4D96-90EF-B7D5B708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23</a:t>
            </a:fld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1E99E10-87F8-44F8-9EC6-BA0D4F043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12" y="1162749"/>
            <a:ext cx="9289914" cy="49707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EB9AD0-F084-4674-9A38-4DC692747FDF}"/>
              </a:ext>
            </a:extLst>
          </p:cNvPr>
          <p:cNvSpPr txBox="1"/>
          <p:nvPr/>
        </p:nvSpPr>
        <p:spPr>
          <a:xfrm>
            <a:off x="1371600" y="4494179"/>
            <a:ext cx="13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p.to </a:t>
            </a:r>
            <a:r>
              <a:rPr lang="en-US" sz="1400" dirty="0" err="1"/>
              <a:t>fisso</a:t>
            </a:r>
            <a:r>
              <a:rPr lang="en-US" sz="1400" dirty="0"/>
              <a:t> stabile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7C23C57-F895-4DE5-8566-8D418C442EC2}"/>
              </a:ext>
            </a:extLst>
          </p:cNvPr>
          <p:cNvSpPr txBox="1"/>
          <p:nvPr/>
        </p:nvSpPr>
        <p:spPr>
          <a:xfrm>
            <a:off x="5514219" y="2156298"/>
            <a:ext cx="1645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p.to </a:t>
            </a:r>
            <a:r>
              <a:rPr lang="en-US" sz="1400" dirty="0" err="1"/>
              <a:t>fisso</a:t>
            </a:r>
            <a:r>
              <a:rPr lang="en-US" sz="1400" dirty="0"/>
              <a:t> stabile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6B91DE4-C262-420D-9967-F2191C97DCED}"/>
              </a:ext>
            </a:extLst>
          </p:cNvPr>
          <p:cNvSpPr txBox="1"/>
          <p:nvPr/>
        </p:nvSpPr>
        <p:spPr>
          <a:xfrm>
            <a:off x="1219200" y="2854901"/>
            <a:ext cx="1381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p.to </a:t>
            </a:r>
            <a:r>
              <a:rPr lang="en-US" sz="1400" dirty="0" err="1"/>
              <a:t>fisso</a:t>
            </a:r>
            <a:r>
              <a:rPr lang="en-US" sz="1400" dirty="0"/>
              <a:t> stabile, 1 </a:t>
            </a:r>
            <a:r>
              <a:rPr lang="en-US" sz="1400" dirty="0" err="1"/>
              <a:t>nodo</a:t>
            </a:r>
            <a:r>
              <a:rPr lang="en-US" sz="1400" dirty="0"/>
              <a:t> </a:t>
            </a:r>
            <a:r>
              <a:rPr lang="en-US" sz="1400" dirty="0" err="1"/>
              <a:t>sella</a:t>
            </a:r>
            <a:r>
              <a:rPr lang="en-US" sz="1400" dirty="0"/>
              <a:t> e 1 .</a:t>
            </a:r>
            <a:r>
              <a:rPr lang="en-US" sz="1400" dirty="0" err="1"/>
              <a:t>pto</a:t>
            </a:r>
            <a:r>
              <a:rPr lang="en-US" sz="1400" dirty="0"/>
              <a:t> </a:t>
            </a:r>
            <a:r>
              <a:rPr lang="en-US" sz="1400" dirty="0" err="1"/>
              <a:t>fisso</a:t>
            </a:r>
            <a:r>
              <a:rPr lang="en-US" sz="1400" dirty="0"/>
              <a:t> </a:t>
            </a:r>
            <a:r>
              <a:rPr lang="en-US" sz="1400" dirty="0" err="1"/>
              <a:t>instabile</a:t>
            </a:r>
            <a:endParaRPr lang="en-US" sz="1400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FD048B1-B8F7-4FF3-800A-A7BA0CB28B01}"/>
              </a:ext>
            </a:extLst>
          </p:cNvPr>
          <p:cNvSpPr txBox="1"/>
          <p:nvPr/>
        </p:nvSpPr>
        <p:spPr>
          <a:xfrm>
            <a:off x="3900791" y="4240037"/>
            <a:ext cx="2003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</a:t>
            </a:r>
            <a:r>
              <a:rPr lang="en-US" sz="1400" dirty="0" err="1"/>
              <a:t>ciclo</a:t>
            </a:r>
            <a:r>
              <a:rPr lang="en-US" sz="1400" dirty="0"/>
              <a:t> stabile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2B381AC-D334-4EE4-840D-350C64D6A859}"/>
              </a:ext>
            </a:extLst>
          </p:cNvPr>
          <p:cNvSpPr txBox="1"/>
          <p:nvPr/>
        </p:nvSpPr>
        <p:spPr>
          <a:xfrm>
            <a:off x="1371600" y="1397304"/>
            <a:ext cx="938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 p.to </a:t>
            </a:r>
            <a:r>
              <a:rPr lang="en-US" sz="1400" dirty="0" err="1"/>
              <a:t>fisso</a:t>
            </a:r>
            <a:r>
              <a:rPr lang="en-US" sz="1400" dirty="0"/>
              <a:t> stabile e 1 </a:t>
            </a:r>
            <a:r>
              <a:rPr lang="en-US" sz="1400" dirty="0" err="1"/>
              <a:t>nodo</a:t>
            </a:r>
            <a:r>
              <a:rPr lang="en-US" sz="1400" dirty="0"/>
              <a:t> </a:t>
            </a:r>
            <a:r>
              <a:rPr lang="en-US" sz="1400" dirty="0" err="1"/>
              <a:t>sella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557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BAE03021-3F76-4F38-987C-E30A45E1F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99" y="3781661"/>
            <a:ext cx="4189426" cy="265952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FE7E24C-7AD3-4DEE-809E-382194601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79" y="4270692"/>
            <a:ext cx="4108714" cy="2170491"/>
          </a:xfrm>
          <a:prstGeom prst="rect">
            <a:avLst/>
          </a:prstGeom>
        </p:spPr>
      </p:pic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790240A1-C85B-4638-AE34-00073AE66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000" y="451113"/>
            <a:ext cx="4189426" cy="3142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AB261C0B-FEDD-4190-A5F1-D2610E825D0D}"/>
                  </a:ext>
                </a:extLst>
              </p:cNvPr>
              <p:cNvSpPr txBox="1"/>
              <p:nvPr/>
            </p:nvSpPr>
            <p:spPr>
              <a:xfrm>
                <a:off x="776913" y="3624361"/>
                <a:ext cx="41894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Soluzione nel tempo con condizioni iniziali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=(−30, 0,7)</m:t>
                    </m:r>
                  </m:oMath>
                </a14:m>
                <a:r>
                  <a:rPr lang="it-IT" dirty="0"/>
                  <a:t>:</a:t>
                </a:r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AB261C0B-FEDD-4190-A5F1-D2610E825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3" y="3624361"/>
                <a:ext cx="4189426" cy="646331"/>
              </a:xfrm>
              <a:prstGeom prst="rect">
                <a:avLst/>
              </a:prstGeom>
              <a:blipFill>
                <a:blip r:embed="rId5"/>
                <a:stretch>
                  <a:fillRect l="-1163" t="-5660" r="-43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22E85444-F59D-4ED0-A7B8-8378338019E3}"/>
                  </a:ext>
                </a:extLst>
              </p:cNvPr>
              <p:cNvSpPr txBox="1"/>
              <p:nvPr/>
            </p:nvSpPr>
            <p:spPr>
              <a:xfrm>
                <a:off x="776913" y="386941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La perturbazione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= </a:t>
                </a:r>
                <a:r>
                  <a:rPr lang="it-IT" i="1" dirty="0">
                    <a:ea typeface="Cambria Math" panose="02040503050406030204" pitchFamily="18" charset="0"/>
                  </a:rPr>
                  <a:t>(x-x*, y-y*) </a:t>
                </a:r>
                <a:r>
                  <a:rPr lang="it-IT" dirty="0"/>
                  <a:t>evolve secondo il seguente sistema lineare:</a:t>
                </a: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22E85444-F59D-4ED0-A7B8-837833801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3" y="386941"/>
                <a:ext cx="6096000" cy="646331"/>
              </a:xfrm>
              <a:prstGeom prst="rect">
                <a:avLst/>
              </a:prstGeom>
              <a:blipFill>
                <a:blip r:embed="rId6"/>
                <a:stretch>
                  <a:fillRect l="-800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D8E7D6C9-05E9-40FB-A556-0788AF6B5C7F}"/>
                  </a:ext>
                </a:extLst>
              </p:cNvPr>
              <p:cNvSpPr txBox="1"/>
              <p:nvPr/>
            </p:nvSpPr>
            <p:spPr>
              <a:xfrm>
                <a:off x="867000" y="1052765"/>
                <a:ext cx="6096000" cy="1480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num>
                                          <m:den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num>
                                          <m:den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num>
                                          <m:den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D8E7D6C9-05E9-40FB-A556-0788AF6B5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00" y="1052765"/>
                <a:ext cx="6096000" cy="14806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678099F2-9A5F-40A4-85EF-35A6F7B9E85C}"/>
                  </a:ext>
                </a:extLst>
              </p:cNvPr>
              <p:cNvSpPr txBox="1"/>
              <p:nvPr/>
            </p:nvSpPr>
            <p:spPr>
              <a:xfrm>
                <a:off x="776913" y="2425679"/>
                <a:ext cx="579782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Trascurando i termine del secondo ordine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/>
                  <a:t> sistema lineare,</a:t>
                </a:r>
              </a:p>
              <a:p>
                <a:pPr algn="just"/>
                <a:r>
                  <a:rPr lang="it-IT" dirty="0"/>
                  <a:t>la cui dinamica può essere perciò studiata con i metodi usati per i sistemi lineari. Tutto funziona bene </a:t>
                </a:r>
                <a:r>
                  <a:rPr lang="it-IT" i="1" dirty="0"/>
                  <a:t>purché il punto di equilibrio sia iperbolico</a:t>
                </a:r>
                <a:r>
                  <a:rPr lang="it-IT" dirty="0"/>
                  <a:t>, ossia non esista varietà centro.</a:t>
                </a: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678099F2-9A5F-40A4-85EF-35A6F7B9E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3" y="2425679"/>
                <a:ext cx="5797827" cy="1200329"/>
              </a:xfrm>
              <a:prstGeom prst="rect">
                <a:avLst/>
              </a:prstGeom>
              <a:blipFill>
                <a:blip r:embed="rId8"/>
                <a:stretch>
                  <a:fillRect l="-840" t="-3046" r="-840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5F93A17-7A44-41B0-A81B-146569E69529}"/>
              </a:ext>
            </a:extLst>
          </p:cNvPr>
          <p:cNvSpPr txBox="1"/>
          <p:nvPr/>
        </p:nvSpPr>
        <p:spPr>
          <a:xfrm>
            <a:off x="8571401" y="2408972"/>
            <a:ext cx="135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Nodo stabile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44C2605-8BD5-4088-B391-59233433BBDD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7811313" y="2593638"/>
            <a:ext cx="760088" cy="120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egnaposto numero diapositiva 28">
            <a:extLst>
              <a:ext uri="{FF2B5EF4-FFF2-40B4-BE49-F238E27FC236}">
                <a16:creationId xmlns:a16="http://schemas.microsoft.com/office/drawing/2014/main" id="{6058272E-F3D4-4BE3-B8FC-34A5B862F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9319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194BB54-452E-428B-B8B3-10249BDE4387}"/>
                  </a:ext>
                </a:extLst>
              </p:cNvPr>
              <p:cNvSpPr txBox="1"/>
              <p:nvPr/>
            </p:nvSpPr>
            <p:spPr>
              <a:xfrm>
                <a:off x="817976" y="728950"/>
                <a:ext cx="112549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Per </a:t>
                </a:r>
                <a:r>
                  <a:rPr lang="el-GR" dirty="0"/>
                  <a:t>α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it-IT" dirty="0"/>
                  <a:t> (0,50) e </a:t>
                </a:r>
                <a:r>
                  <a:rPr lang="el-GR" dirty="0"/>
                  <a:t>β </a:t>
                </a:r>
                <a:r>
                  <a:rPr lang="it-IT" dirty="0"/>
                  <a:t>= 0 si ha il passaggio del punto di equilibrio da nodo stabile a fuoco stabile: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194BB54-452E-428B-B8B3-10249BDE4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76" y="728950"/>
                <a:ext cx="11254902" cy="369332"/>
              </a:xfrm>
              <a:prstGeom prst="rect">
                <a:avLst/>
              </a:prstGeom>
              <a:blipFill>
                <a:blip r:embed="rId3"/>
                <a:stretch>
                  <a:fillRect l="-43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acqua, mappa, barca, sedendo&#10;&#10;Descrizione generata automaticamente">
            <a:extLst>
              <a:ext uri="{FF2B5EF4-FFF2-40B4-BE49-F238E27FC236}">
                <a16:creationId xmlns:a16="http://schemas.microsoft.com/office/drawing/2014/main" id="{2C5DE80D-54FB-4F79-A809-3F41DFDA0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76" y="1730195"/>
            <a:ext cx="3930662" cy="21024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C58ABB3-ECDA-4BFF-8ACA-EB1E4A5EC5CA}"/>
              </a:ext>
            </a:extLst>
          </p:cNvPr>
          <p:cNvSpPr txBox="1"/>
          <p:nvPr/>
        </p:nvSpPr>
        <p:spPr>
          <a:xfrm>
            <a:off x="5469781" y="123345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</a:t>
            </a:r>
            <a:r>
              <a:rPr lang="it-IT" dirty="0"/>
              <a:t> = 30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B6A696DD-1C92-4697-992B-DA4DC892E7A9}"/>
              </a:ext>
            </a:extLst>
          </p:cNvPr>
          <p:cNvSpPr/>
          <p:nvPr/>
        </p:nvSpPr>
        <p:spPr>
          <a:xfrm>
            <a:off x="1605424" y="3351178"/>
            <a:ext cx="184825" cy="15564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53E55788-9045-4FF1-B338-567C64350C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76" y="4167479"/>
            <a:ext cx="3949813" cy="2242652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111C6BC-07A6-4AE8-AF34-D9001F02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4</a:t>
            </a:fld>
            <a:endParaRPr lang="it-IT"/>
          </a:p>
        </p:txBody>
      </p:sp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395CBD4D-5D37-4C93-AD70-AE6214D587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783" y="4163544"/>
            <a:ext cx="4048388" cy="2242651"/>
          </a:xfrm>
          <a:prstGeom prst="rect">
            <a:avLst/>
          </a:prstGeom>
        </p:spPr>
      </p:pic>
      <p:pic>
        <p:nvPicPr>
          <p:cNvPr id="19" name="Immagine 18" descr="Immagine che contiene bianco&#10;&#10;Descrizione generata automaticamente">
            <a:extLst>
              <a:ext uri="{FF2B5EF4-FFF2-40B4-BE49-F238E27FC236}">
                <a16:creationId xmlns:a16="http://schemas.microsoft.com/office/drawing/2014/main" id="{88D20F9B-A6D1-47DC-90EC-11BBDD6B2C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783" y="1617417"/>
            <a:ext cx="4048388" cy="223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acqua, tavolo, barca, gioco&#10;&#10;Descrizione generata automaticamente">
            <a:extLst>
              <a:ext uri="{FF2B5EF4-FFF2-40B4-BE49-F238E27FC236}">
                <a16:creationId xmlns:a16="http://schemas.microsoft.com/office/drawing/2014/main" id="{09FF0F05-417F-4BD1-8C25-9B73C6D4A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205485"/>
            <a:ext cx="4157099" cy="222351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B47AEC3-905E-4EAF-A76F-AC5882B7F1F6}"/>
              </a:ext>
            </a:extLst>
          </p:cNvPr>
          <p:cNvSpPr txBox="1"/>
          <p:nvPr/>
        </p:nvSpPr>
        <p:spPr>
          <a:xfrm>
            <a:off x="5642223" y="58191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</a:t>
            </a:r>
            <a:r>
              <a:rPr lang="it-IT" dirty="0"/>
              <a:t> = 49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3CE09530-1A2D-4455-83AF-94B98076DB11}"/>
              </a:ext>
            </a:extLst>
          </p:cNvPr>
          <p:cNvSpPr/>
          <p:nvPr/>
        </p:nvSpPr>
        <p:spPr>
          <a:xfrm>
            <a:off x="1892365" y="2879385"/>
            <a:ext cx="184825" cy="15564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0FD6274F-1EA0-49E8-BD8F-4FB6EDBD3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957254"/>
            <a:ext cx="4157099" cy="2242652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111C6BC-07A6-4AE8-AF34-D9001F02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5</a:t>
            </a:fld>
            <a:endParaRPr lang="it-IT"/>
          </a:p>
        </p:txBody>
      </p:sp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C30B47F8-3FE6-4D17-80BD-975A4CFC2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971" y="3957255"/>
            <a:ext cx="3996101" cy="2242651"/>
          </a:xfrm>
          <a:prstGeom prst="rect">
            <a:avLst/>
          </a:prstGeom>
        </p:spPr>
      </p:pic>
      <p:pic>
        <p:nvPicPr>
          <p:cNvPr id="7" name="Immagine 6" descr="Immagine che contiene bianco, orologio&#10;&#10;Descrizione generata automaticamente">
            <a:extLst>
              <a:ext uri="{FF2B5EF4-FFF2-40B4-BE49-F238E27FC236}">
                <a16:creationId xmlns:a16="http://schemas.microsoft.com/office/drawing/2014/main" id="{9B65E4C5-85C5-4F98-921D-F09AA64FED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972" y="1205485"/>
            <a:ext cx="3996100" cy="224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1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6F8B49C-B53B-4B4D-85A9-95CF13A930D7}"/>
                  </a:ext>
                </a:extLst>
              </p:cNvPr>
              <p:cNvSpPr txBox="1"/>
              <p:nvPr/>
            </p:nvSpPr>
            <p:spPr>
              <a:xfrm>
                <a:off x="646791" y="513116"/>
                <a:ext cx="107055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A partire da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it-IT" dirty="0"/>
                  <a:t> = 50 si ottengono delle soluzioni periodiche dovute alla nascita di cicli limite. In particolare, per uno stretto range di valori del parametro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it-IT" dirty="0"/>
                  <a:t> (circa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≤50.5)</m:t>
                    </m:r>
                  </m:oMath>
                </a14:m>
                <a:r>
                  <a:rPr lang="it-IT" dirty="0"/>
                  <a:t> si può notare, variando le condizioni iniziali, la presenza di due cicli limite, uno stabile ed uno instabile.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6F8B49C-B53B-4B4D-85A9-95CF13A93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91" y="513116"/>
                <a:ext cx="10705555" cy="923330"/>
              </a:xfrm>
              <a:prstGeom prst="rect">
                <a:avLst/>
              </a:prstGeom>
              <a:blipFill>
                <a:blip r:embed="rId3"/>
                <a:stretch>
                  <a:fillRect l="-456" t="-3289" r="-513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tavolo, gruppo, uomo&#10;&#10;Descrizione generata automaticamente">
            <a:extLst>
              <a:ext uri="{FF2B5EF4-FFF2-40B4-BE49-F238E27FC236}">
                <a16:creationId xmlns:a16="http://schemas.microsoft.com/office/drawing/2014/main" id="{8569BFB7-6ACD-412A-9069-BB630D531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88" y="1609142"/>
            <a:ext cx="3861076" cy="2080115"/>
          </a:xfrm>
          <a:prstGeom prst="rect">
            <a:avLst/>
          </a:prstGeom>
        </p:spPr>
      </p:pic>
      <p:pic>
        <p:nvPicPr>
          <p:cNvPr id="10" name="Immagine 9" descr="Immagine che contiene mappa, testo, largo, acqua&#10;&#10;Descrizione generata automaticamente">
            <a:extLst>
              <a:ext uri="{FF2B5EF4-FFF2-40B4-BE49-F238E27FC236}">
                <a16:creationId xmlns:a16="http://schemas.microsoft.com/office/drawing/2014/main" id="{CD99AD4F-309B-4CBA-B311-B2EAB56F8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83" y="1609142"/>
            <a:ext cx="4139349" cy="2056896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70FFFB47-3FE0-454D-813D-F14BADA90F07}"/>
              </a:ext>
            </a:extLst>
          </p:cNvPr>
          <p:cNvSpPr/>
          <p:nvPr/>
        </p:nvSpPr>
        <p:spPr>
          <a:xfrm>
            <a:off x="2418358" y="3293487"/>
            <a:ext cx="844238" cy="2710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D2CEDE7-34F1-4B0E-A590-C1CE48705BFB}"/>
              </a:ext>
            </a:extLst>
          </p:cNvPr>
          <p:cNvSpPr/>
          <p:nvPr/>
        </p:nvSpPr>
        <p:spPr>
          <a:xfrm>
            <a:off x="5684784" y="1567812"/>
            <a:ext cx="4136814" cy="212144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5105241D-C552-4FC7-9713-F629B7DCBBCA}"/>
              </a:ext>
            </a:extLst>
          </p:cNvPr>
          <p:cNvSpPr/>
          <p:nvPr/>
        </p:nvSpPr>
        <p:spPr>
          <a:xfrm rot="21141579">
            <a:off x="6359949" y="2178999"/>
            <a:ext cx="2982548" cy="86025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C79CCE28-3F4B-40F7-9909-1328C5E5E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88" y="4027323"/>
            <a:ext cx="3566637" cy="2025090"/>
          </a:xfrm>
          <a:prstGeom prst="rect">
            <a:avLst/>
          </a:prstGeom>
        </p:spPr>
      </p:pic>
      <p:pic>
        <p:nvPicPr>
          <p:cNvPr id="30" name="Immagine 29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4F2B6252-67C5-4EC4-AE76-6F42BD26D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956" y="4027323"/>
            <a:ext cx="3566638" cy="2025090"/>
          </a:xfrm>
          <a:prstGeom prst="rect">
            <a:avLst/>
          </a:prstGeom>
        </p:spPr>
      </p:pic>
      <p:pic>
        <p:nvPicPr>
          <p:cNvPr id="32" name="Immagine 3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C45FAA71-2D6F-471C-9745-33833DC0C6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25" y="4036110"/>
            <a:ext cx="3566637" cy="2025090"/>
          </a:xfrm>
          <a:prstGeom prst="rect">
            <a:avLst/>
          </a:prstGeom>
        </p:spPr>
      </p:pic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90AB24A-68BC-4281-A790-FEB8B4E45CBF}"/>
              </a:ext>
            </a:extLst>
          </p:cNvPr>
          <p:cNvCxnSpPr>
            <a:cxnSpLocks/>
          </p:cNvCxnSpPr>
          <p:nvPr/>
        </p:nvCxnSpPr>
        <p:spPr>
          <a:xfrm flipH="1">
            <a:off x="1996238" y="1783299"/>
            <a:ext cx="893759" cy="21995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FF01B441-4D1A-495F-9618-1C9F5FAE574D}"/>
              </a:ext>
            </a:extLst>
          </p:cNvPr>
          <p:cNvCxnSpPr>
            <a:cxnSpLocks/>
          </p:cNvCxnSpPr>
          <p:nvPr/>
        </p:nvCxnSpPr>
        <p:spPr>
          <a:xfrm flipH="1">
            <a:off x="6065773" y="2403564"/>
            <a:ext cx="480942" cy="15793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D9ACF9F8-2168-44EE-B343-EDC186206B68}"/>
              </a:ext>
            </a:extLst>
          </p:cNvPr>
          <p:cNvCxnSpPr>
            <a:cxnSpLocks/>
          </p:cNvCxnSpPr>
          <p:nvPr/>
        </p:nvCxnSpPr>
        <p:spPr>
          <a:xfrm>
            <a:off x="7500026" y="2403564"/>
            <a:ext cx="1459148" cy="162375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5BBDCC-8753-4715-8BB2-389517C88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714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8C4F48D-2CEC-4B5C-BC75-05B27F9BD905}"/>
                  </a:ext>
                </a:extLst>
              </p:cNvPr>
              <p:cNvSpPr txBox="1"/>
              <p:nvPr/>
            </p:nvSpPr>
            <p:spPr>
              <a:xfrm>
                <a:off x="491247" y="593128"/>
                <a:ext cx="95100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Aumentando ancora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it-IT" dirty="0"/>
                  <a:t> i due cicli limite </a:t>
                </a:r>
                <a:r>
                  <a:rPr lang="it-IT" dirty="0" err="1"/>
                  <a:t>coalescono</a:t>
                </a:r>
                <a:r>
                  <a:rPr lang="it-IT" dirty="0"/>
                  <a:t> =&gt; biforcazione sella-nodo di cicli.</a:t>
                </a:r>
              </a:p>
              <a:p>
                <a:r>
                  <a:rPr lang="it-IT" dirty="0"/>
                  <a:t>Per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&gt;50.5</m:t>
                    </m:r>
                  </m:oMath>
                </a14:m>
                <a:r>
                  <a:rPr lang="it-IT" dirty="0"/>
                  <a:t> rimane solamente il ciclo limite stabile: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8C4F48D-2CEC-4B5C-BC75-05B27F9BD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47" y="593128"/>
                <a:ext cx="9510002" cy="646331"/>
              </a:xfrm>
              <a:prstGeom prst="rect">
                <a:avLst/>
              </a:prstGeom>
              <a:blipFill>
                <a:blip r:embed="rId3"/>
                <a:stretch>
                  <a:fillRect l="-57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mappa, uomo, acqua, bianco&#10;&#10;Descrizione generata automaticamente">
            <a:extLst>
              <a:ext uri="{FF2B5EF4-FFF2-40B4-BE49-F238E27FC236}">
                <a16:creationId xmlns:a16="http://schemas.microsoft.com/office/drawing/2014/main" id="{DDBE3D4C-A2C0-4099-9DBC-4A9DDA4EA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701" y="1433726"/>
            <a:ext cx="5029899" cy="2722462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A439367A-E66E-4FC3-8651-847BAB7AB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49" y="4345825"/>
            <a:ext cx="3565755" cy="2024589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FD62D74A-3983-4CBF-A0B8-A986E0DC6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51" y="4331751"/>
            <a:ext cx="3565773" cy="2024599"/>
          </a:xfrm>
          <a:prstGeom prst="rect">
            <a:avLst/>
          </a:prstGeom>
        </p:spPr>
      </p:pic>
      <p:pic>
        <p:nvPicPr>
          <p:cNvPr id="11" name="Immagine 10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7BBA83E4-12CC-4A74-827B-2B27F78764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071" y="4331751"/>
            <a:ext cx="3565773" cy="2024599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3E73157-060D-4400-9B63-00B8985218F0}"/>
              </a:ext>
            </a:extLst>
          </p:cNvPr>
          <p:cNvCxnSpPr>
            <a:cxnSpLocks/>
          </p:cNvCxnSpPr>
          <p:nvPr/>
        </p:nvCxnSpPr>
        <p:spPr>
          <a:xfrm flipH="1">
            <a:off x="1971677" y="1704975"/>
            <a:ext cx="2562223" cy="262677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651F91F-97CF-45B0-B79B-082E6FBC33DB}"/>
              </a:ext>
            </a:extLst>
          </p:cNvPr>
          <p:cNvCxnSpPr>
            <a:cxnSpLocks/>
          </p:cNvCxnSpPr>
          <p:nvPr/>
        </p:nvCxnSpPr>
        <p:spPr>
          <a:xfrm>
            <a:off x="4533900" y="2619375"/>
            <a:ext cx="0" cy="171237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9BF3D951-A845-4BB1-A632-985E0F597715}"/>
              </a:ext>
            </a:extLst>
          </p:cNvPr>
          <p:cNvCxnSpPr>
            <a:cxnSpLocks/>
          </p:cNvCxnSpPr>
          <p:nvPr/>
        </p:nvCxnSpPr>
        <p:spPr>
          <a:xfrm>
            <a:off x="5226430" y="3752850"/>
            <a:ext cx="3587293" cy="57890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EAB4BB8-7ADD-4082-A26E-EF602A95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1064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FE5E61FE-D96B-438A-A30E-DDBEDC015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57" y="1080726"/>
            <a:ext cx="3215294" cy="18145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8C4F48D-2CEC-4B5C-BC75-05B27F9BD905}"/>
              </a:ext>
            </a:extLst>
          </p:cNvPr>
          <p:cNvSpPr txBox="1"/>
          <p:nvPr/>
        </p:nvSpPr>
        <p:spPr>
          <a:xfrm>
            <a:off x="714984" y="722688"/>
            <a:ext cx="9029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La copresenza di due stati stabili (ciclo limite stabile e fuoco stabile) è indice di bistabilità:</a:t>
            </a:r>
          </a:p>
          <a:p>
            <a:pPr algn="just"/>
            <a:endParaRPr lang="it-IT" dirty="0"/>
          </a:p>
          <a:p>
            <a:pPr algn="just"/>
            <a:endParaRPr lang="it-IT" dirty="0"/>
          </a:p>
          <a:p>
            <a:pPr algn="just"/>
            <a:endParaRPr lang="it-IT" dirty="0"/>
          </a:p>
          <a:p>
            <a:pPr algn="just"/>
            <a:endParaRPr lang="it-IT" dirty="0"/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EAB4BB8-7ADD-4082-A26E-EF602A95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8</a:t>
            </a:fld>
            <a:endParaRPr lang="it-IT"/>
          </a:p>
        </p:txBody>
      </p:sp>
      <p:pic>
        <p:nvPicPr>
          <p:cNvPr id="12" name="Immagine 11" descr="Immagine che contiene mappa&#10;&#10;Descrizione generata automaticamente">
            <a:extLst>
              <a:ext uri="{FF2B5EF4-FFF2-40B4-BE49-F238E27FC236}">
                <a16:creationId xmlns:a16="http://schemas.microsoft.com/office/drawing/2014/main" id="{E5C4D646-1522-4C91-B4E1-0BAD016B3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804" y="3429000"/>
            <a:ext cx="4857143" cy="289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3ACCB49-6C9B-49C8-A9C7-7AC08F8404E1}"/>
                  </a:ext>
                </a:extLst>
              </p:cNvPr>
              <p:cNvSpPr txBox="1"/>
              <p:nvPr/>
            </p:nvSpPr>
            <p:spPr>
              <a:xfrm>
                <a:off x="714984" y="3581246"/>
                <a:ext cx="4857142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La figura seguente mostra lo </a:t>
                </a:r>
                <a:r>
                  <a:rPr lang="it-IT" i="1" dirty="0"/>
                  <a:t>spazio di controllo </a:t>
                </a:r>
                <a:r>
                  <a:rPr lang="it-IT" dirty="0"/>
                  <a:t>(generato con il toolbox </a:t>
                </a:r>
                <a:r>
                  <a:rPr lang="it-IT" dirty="0" err="1"/>
                  <a:t>Matcont</a:t>
                </a:r>
                <a:r>
                  <a:rPr lang="it-IT" dirty="0"/>
                  <a:t>, che implementa il metodo di continuità) del sistema per un piccolo range di valori di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it-IT" dirty="0"/>
                  <a:t>,</a:t>
                </a:r>
                <a:r>
                  <a:rPr lang="it-IT" i="1" dirty="0"/>
                  <a:t> </a:t>
                </a:r>
                <a:r>
                  <a:rPr lang="it-IT" dirty="0"/>
                  <a:t>in cui si può notare la presenza di una biforcazione </a:t>
                </a:r>
                <a:r>
                  <a:rPr lang="it-IT" dirty="0" err="1"/>
                  <a:t>Hopf</a:t>
                </a:r>
                <a:r>
                  <a:rPr lang="it-IT" dirty="0"/>
                  <a:t> (caratterizzata dall’attraversamento dell’asse immaginario dei due autovalori dello jacobiano calcolato nel punto di equilibrio) subcritica, responsabile della comparsa del ciclo limite instabile precedentemente evidenziato.</a:t>
                </a:r>
              </a:p>
              <a:p>
                <a:pPr algn="just"/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3ACCB49-6C9B-49C8-A9C7-7AC08F840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84" y="3581246"/>
                <a:ext cx="4857142" cy="3139321"/>
              </a:xfrm>
              <a:prstGeom prst="rect">
                <a:avLst/>
              </a:prstGeom>
              <a:blipFill>
                <a:blip r:embed="rId5"/>
                <a:stretch>
                  <a:fillRect l="-1004" t="-971" r="-1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7A439149-05A9-4B92-85BE-D535C65D1A51}"/>
              </a:ext>
            </a:extLst>
          </p:cNvPr>
          <p:cNvSpPr txBox="1"/>
          <p:nvPr/>
        </p:nvSpPr>
        <p:spPr>
          <a:xfrm>
            <a:off x="714984" y="3036438"/>
            <a:ext cx="10181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individuare le biforcazioni, oltre al metodo di forza bruta fin qui seguito, è utile utilizzare il metodo di continuità.</a:t>
            </a:r>
          </a:p>
          <a:p>
            <a:endParaRPr lang="en-US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9467C59E-3A80-4ECB-A7F7-86EA783F2FDC}"/>
              </a:ext>
            </a:extLst>
          </p:cNvPr>
          <p:cNvCxnSpPr>
            <a:cxnSpLocks/>
          </p:cNvCxnSpPr>
          <p:nvPr/>
        </p:nvCxnSpPr>
        <p:spPr>
          <a:xfrm flipV="1">
            <a:off x="3103123" y="1594951"/>
            <a:ext cx="1838528" cy="4673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33053F6-665A-4519-8C5A-0AA07A42C282}"/>
              </a:ext>
            </a:extLst>
          </p:cNvPr>
          <p:cNvSpPr txBox="1"/>
          <p:nvPr/>
        </p:nvSpPr>
        <p:spPr>
          <a:xfrm>
            <a:off x="2026092" y="2007434"/>
            <a:ext cx="1904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Biforcazione</a:t>
            </a:r>
            <a:r>
              <a:rPr lang="en-US" dirty="0"/>
              <a:t> </a:t>
            </a:r>
            <a:r>
              <a:rPr lang="en-US" dirty="0" err="1"/>
              <a:t>tangente</a:t>
            </a:r>
            <a:r>
              <a:rPr lang="en-US" dirty="0"/>
              <a:t> di </a:t>
            </a:r>
            <a:r>
              <a:rPr lang="en-US" dirty="0" err="1"/>
              <a:t>cicli</a:t>
            </a:r>
            <a:r>
              <a:rPr lang="en-US" dirty="0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551B42-EDF7-44EE-A008-43456FD694CC}"/>
              </a:ext>
            </a:extLst>
          </p:cNvPr>
          <p:cNvSpPr txBox="1"/>
          <p:nvPr/>
        </p:nvSpPr>
        <p:spPr>
          <a:xfrm>
            <a:off x="7839889" y="2248894"/>
            <a:ext cx="1904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Biforcazione</a:t>
            </a:r>
            <a:r>
              <a:rPr lang="en-US" dirty="0"/>
              <a:t> </a:t>
            </a:r>
            <a:r>
              <a:rPr lang="en-US" dirty="0" err="1"/>
              <a:t>Hopf-subcritica</a:t>
            </a:r>
            <a:endParaRPr lang="en-US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5AA242FB-0D34-48A4-BB83-29C892653F2E}"/>
              </a:ext>
            </a:extLst>
          </p:cNvPr>
          <p:cNvCxnSpPr>
            <a:cxnSpLocks/>
          </p:cNvCxnSpPr>
          <p:nvPr/>
        </p:nvCxnSpPr>
        <p:spPr>
          <a:xfrm flipH="1" flipV="1">
            <a:off x="6245157" y="2062264"/>
            <a:ext cx="1585610" cy="5915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3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2219C686-2F56-4AC3-8146-38F960ADD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07" y="1952417"/>
            <a:ext cx="7733186" cy="4137757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B923082-6AEC-4F4E-8073-1483263D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9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D585EBE-0C9C-4230-AD4F-7D862C0E1A75}"/>
              </a:ext>
            </a:extLst>
          </p:cNvPr>
          <p:cNvSpPr txBox="1"/>
          <p:nvPr/>
        </p:nvSpPr>
        <p:spPr>
          <a:xfrm>
            <a:off x="809625" y="590505"/>
            <a:ext cx="10229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Come precedentemente detto, dopo una prima fase di analisi delle biforcazioni mediante forza bruta, conviene ora proseguire l’analisi utilizzando il metodo di continuità.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Con </a:t>
            </a:r>
            <a:r>
              <a:rPr lang="it-IT" dirty="0" err="1"/>
              <a:t>Matcont</a:t>
            </a:r>
            <a:r>
              <a:rPr lang="it-IT" dirty="0"/>
              <a:t> si è ottenuto il seguente diagramma di biforcazione: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300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3656</TotalTime>
  <Words>1025</Words>
  <Application>Microsoft Office PowerPoint</Application>
  <PresentationFormat>Widescreen</PresentationFormat>
  <Paragraphs>135</Paragraphs>
  <Slides>23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Leonardo Quimi</dc:creator>
  <cp:lastModifiedBy>Leonardo Quimi</cp:lastModifiedBy>
  <cp:revision>112</cp:revision>
  <dcterms:created xsi:type="dcterms:W3CDTF">2019-12-28T11:30:57Z</dcterms:created>
  <dcterms:modified xsi:type="dcterms:W3CDTF">2021-02-28T21:56:11Z</dcterms:modified>
</cp:coreProperties>
</file>